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1201" r:id="rId2"/>
    <p:sldId id="258" r:id="rId3"/>
    <p:sldId id="1188" r:id="rId4"/>
    <p:sldId id="1192" r:id="rId5"/>
    <p:sldId id="275" r:id="rId6"/>
    <p:sldId id="1193" r:id="rId7"/>
    <p:sldId id="1189" r:id="rId8"/>
    <p:sldId id="300" r:id="rId9"/>
    <p:sldId id="1195" r:id="rId10"/>
    <p:sldId id="1196" r:id="rId11"/>
    <p:sldId id="310" r:id="rId12"/>
    <p:sldId id="311" r:id="rId13"/>
    <p:sldId id="309" r:id="rId14"/>
    <p:sldId id="1197" r:id="rId15"/>
    <p:sldId id="268" r:id="rId16"/>
    <p:sldId id="1198" r:id="rId17"/>
    <p:sldId id="270" r:id="rId18"/>
    <p:sldId id="647" r:id="rId19"/>
    <p:sldId id="269" r:id="rId20"/>
    <p:sldId id="273" r:id="rId21"/>
    <p:sldId id="626" r:id="rId22"/>
    <p:sldId id="345" r:id="rId23"/>
    <p:sldId id="276" r:id="rId24"/>
    <p:sldId id="1199" r:id="rId25"/>
    <p:sldId id="648" r:id="rId26"/>
    <p:sldId id="651" r:id="rId27"/>
    <p:sldId id="1187" r:id="rId28"/>
    <p:sldId id="1190" r:id="rId29"/>
    <p:sldId id="1191" r:id="rId30"/>
    <p:sldId id="261" r:id="rId31"/>
    <p:sldId id="259" r:id="rId32"/>
    <p:sldId id="265" r:id="rId33"/>
    <p:sldId id="262" r:id="rId34"/>
    <p:sldId id="263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Exploratory Analysis </a:t>
          </a:r>
        </a:p>
        <a:p>
          <a:r>
            <a:rPr lang="en-US" dirty="0"/>
            <a:t>(e.g. PCA)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Unsupervised approaches (gene clustering)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Integrated interpretation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Differential gene expression</a:t>
          </a:r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4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3"/>
      <dgm:spPr/>
    </dgm:pt>
    <dgm:pt modelId="{48C893F3-82A1-4D38-91D9-9FB37FEE6876}" type="pres">
      <dgm:prSet presAssocID="{01A305EA-C0CE-427A-B3AA-1DF056FE4A8C}" presName="connectorText" presStyleLbl="sibTrans2D1" presStyleIdx="0" presStyleCnt="3"/>
      <dgm:spPr/>
    </dgm:pt>
    <dgm:pt modelId="{503BCD87-E160-4968-A7E9-2B469A345A4A}" type="pres">
      <dgm:prSet presAssocID="{FEE03EB4-9EEA-4BD6-80D4-A16F6B44DF69}" presName="node" presStyleLbl="node1" presStyleIdx="1" presStyleCnt="4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3" custScaleX="203430"/>
      <dgm:spPr>
        <a:prstGeom prst="leftRightArrow">
          <a:avLst/>
        </a:prstGeom>
      </dgm:spPr>
    </dgm:pt>
    <dgm:pt modelId="{E85486A2-3847-4C3C-8AE4-5DC5E43BF570}" type="pres">
      <dgm:prSet presAssocID="{89AB51E5-9BA5-4363-8C9A-F160126F5851}" presName="connectorText" presStyleLbl="sibTrans2D1" presStyleIdx="1" presStyleCnt="3"/>
      <dgm:spPr/>
    </dgm:pt>
    <dgm:pt modelId="{2D82A60E-FD9D-4769-ACBD-5F2AFD9B1C7A}" type="pres">
      <dgm:prSet presAssocID="{FF496A92-7274-44A0-B712-F509C7FCA041}" presName="node" presStyleLbl="node1" presStyleIdx="2" presStyleCnt="4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3"/>
      <dgm:spPr/>
    </dgm:pt>
    <dgm:pt modelId="{AFD05661-8FA7-4163-8568-8B21EAA50DE9}" type="pres">
      <dgm:prSet presAssocID="{11DFCAA2-F697-4CBB-97BC-0B529FD1C5A5}" presName="connectorText" presStyleLbl="sibTrans2D1" presStyleIdx="2" presStyleCnt="3"/>
      <dgm:spPr/>
    </dgm:pt>
    <dgm:pt modelId="{56525D1A-7BBC-44E8-B077-34261ED489FE}" type="pres">
      <dgm:prSet presAssocID="{59CB60AA-7F0C-4085-A72D-B1FDEFB1DA7A}" presName="node" presStyleLbl="node1" presStyleIdx="3" presStyleCnt="4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3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C9E4CFD3-F464-4647-AB2C-01AF9B28DAA9}" type="presParOf" srcId="{1C3ED9BF-1F7D-423D-82E0-3F00B3644275}" destId="{56525D1A-7BBC-44E8-B077-34261ED489F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4986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Exploratory Analysis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(e.g. PCA)	</a:t>
          </a:r>
        </a:p>
      </dsp:txBody>
      <dsp:txXfrm>
        <a:off x="43299" y="2093594"/>
        <a:ext cx="2103546" cy="1231477"/>
      </dsp:txXfrm>
    </dsp:sp>
    <dsp:sp modelId="{D5FD6EE6-F3BB-4DCA-AF1F-2199092A2916}">
      <dsp:nvSpPr>
        <dsp:cNvPr id="0" name=""/>
        <dsp:cNvSpPr/>
      </dsp:nvSpPr>
      <dsp:spPr>
        <a:xfrm>
          <a:off x="2403176" y="2438992"/>
          <a:ext cx="462196" cy="540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403176" y="2547128"/>
        <a:ext cx="323537" cy="324410"/>
      </dsp:txXfrm>
    </dsp:sp>
    <dsp:sp modelId="{503BCD87-E160-4968-A7E9-2B469A345A4A}">
      <dsp:nvSpPr>
        <dsp:cNvPr id="0" name=""/>
        <dsp:cNvSpPr/>
      </dsp:nvSpPr>
      <dsp:spPr>
        <a:xfrm>
          <a:off x="3057228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Differential gene expression</a:t>
          </a:r>
        </a:p>
      </dsp:txBody>
      <dsp:txXfrm>
        <a:off x="3095541" y="2093594"/>
        <a:ext cx="2103546" cy="1231477"/>
      </dsp:txXfrm>
    </dsp:sp>
    <dsp:sp modelId="{ADD5067A-629E-4DCB-8089-1281E600D109}">
      <dsp:nvSpPr>
        <dsp:cNvPr id="0" name=""/>
        <dsp:cNvSpPr/>
      </dsp:nvSpPr>
      <dsp:spPr>
        <a:xfrm>
          <a:off x="5216393" y="2438992"/>
          <a:ext cx="940246" cy="540682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216393" y="2547128"/>
        <a:ext cx="778041" cy="324410"/>
      </dsp:txXfrm>
    </dsp:sp>
    <dsp:sp modelId="{2D82A60E-FD9D-4769-ACBD-5F2AFD9B1C7A}">
      <dsp:nvSpPr>
        <dsp:cNvPr id="0" name=""/>
        <dsp:cNvSpPr/>
      </dsp:nvSpPr>
      <dsp:spPr>
        <a:xfrm>
          <a:off x="6109470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Unsupervised approaches (gene clustering)</a:t>
          </a:r>
        </a:p>
      </dsp:txBody>
      <dsp:txXfrm>
        <a:off x="6147783" y="2093594"/>
        <a:ext cx="2103546" cy="1231477"/>
      </dsp:txXfrm>
    </dsp:sp>
    <dsp:sp modelId="{47806A7A-B774-40DC-8ACB-5B7F80DE74E0}">
      <dsp:nvSpPr>
        <dsp:cNvPr id="0" name=""/>
        <dsp:cNvSpPr/>
      </dsp:nvSpPr>
      <dsp:spPr>
        <a:xfrm>
          <a:off x="8507660" y="2438992"/>
          <a:ext cx="462196" cy="540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507660" y="2547128"/>
        <a:ext cx="323537" cy="324410"/>
      </dsp:txXfrm>
    </dsp:sp>
    <dsp:sp modelId="{56525D1A-7BBC-44E8-B077-34261ED489FE}">
      <dsp:nvSpPr>
        <dsp:cNvPr id="0" name=""/>
        <dsp:cNvSpPr/>
      </dsp:nvSpPr>
      <dsp:spPr>
        <a:xfrm>
          <a:off x="9161712" y="2055281"/>
          <a:ext cx="2180172" cy="130810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Integrated interpretation</a:t>
          </a:r>
        </a:p>
      </dsp:txBody>
      <dsp:txXfrm>
        <a:off x="9200025" y="2093594"/>
        <a:ext cx="2103546" cy="1231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A8205-D3E2-43C7-8306-44896106C654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6E462-56F8-4872-BD87-9BC6AF11F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8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51E70-7BB4-5E4D-83AE-6C969B5DB7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4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8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51E70-7BB4-5E4D-83AE-6C969B5DB7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RUV-</a:t>
            </a:r>
            <a:r>
              <a:rPr lang="en-US" dirty="0" err="1"/>
              <a:t>seq</a:t>
            </a:r>
            <a:r>
              <a:rPr lang="en-US" dirty="0"/>
              <a:t> is available </a:t>
            </a:r>
            <a:r>
              <a:rPr lang="en-US" dirty="0" err="1"/>
              <a:t>thorugh</a:t>
            </a:r>
            <a:r>
              <a:rPr lang="en-US" dirty="0"/>
              <a:t> R/</a:t>
            </a:r>
            <a:r>
              <a:rPr lang="en-US" dirty="0" err="1"/>
              <a:t>Bioconductor</a:t>
            </a:r>
            <a:r>
              <a:rPr lang="en-US" dirty="0"/>
              <a:t>,</a:t>
            </a:r>
            <a:r>
              <a:rPr lang="en-US" baseline="0" dirty="0"/>
              <a:t> author </a:t>
            </a:r>
            <a:r>
              <a:rPr lang="en-US" baseline="0" dirty="0" err="1"/>
              <a:t>Davide</a:t>
            </a:r>
            <a:r>
              <a:rPr lang="en-US" baseline="0" dirty="0"/>
              <a:t> </a:t>
            </a:r>
            <a:r>
              <a:rPr lang="en-US" baseline="0" dirty="0" err="1"/>
              <a:t>Risso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6FECA-88AE-4EC9-9DA6-84117932479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8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1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8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0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9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6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4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8D0881-332A-47D3-A422-42FDA985CED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859935-AD5F-47ED-ABB0-B336E8BE42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4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652761/" TargetMode="External"/><Relationship Id="rId7" Type="http://schemas.openxmlformats.org/officeDocument/2006/relationships/hyperlink" Target="https://www.nature.com/articles/s41467-021-25960-2#Sec10" TargetMode="External"/><Relationship Id="rId2" Type="http://schemas.openxmlformats.org/officeDocument/2006/relationships/hyperlink" Target="https://www.ncbi.nlm.nih.gov/pmc/articles/PMC313727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33257685/" TargetMode="External"/><Relationship Id="rId5" Type="http://schemas.openxmlformats.org/officeDocument/2006/relationships/hyperlink" Target="https://genomebiology.biomedcentral.com/articles/10.1186/s13059-020-02151-8" TargetMode="External"/><Relationship Id="rId4" Type="http://schemas.openxmlformats.org/officeDocument/2006/relationships/hyperlink" Target="https://pubmed.ncbi.nlm.nih.gov/25633503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html/RUVSeq.html" TargetMode="External"/><Relationship Id="rId2" Type="http://schemas.openxmlformats.org/officeDocument/2006/relationships/hyperlink" Target="https://bioconductor.org/packages/release/bioc/html/EDASeq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conductor.org/packages/release/bioc/html/edgeR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tools.js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master.bioconductor.org/packages/release/workflows/vignettes/rnaseqGene/inst/doc/rnaseqGene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3E1F36A-FD39-8BE4-BA8F-211D4588EF09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Announcements: HW due and Change of classroom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33749-2A44-BFD9-A3C2-06826F413A1A}"/>
              </a:ext>
            </a:extLst>
          </p:cNvPr>
          <p:cNvSpPr txBox="1"/>
          <p:nvPr/>
        </p:nvSpPr>
        <p:spPr>
          <a:xfrm>
            <a:off x="1769660" y="2274627"/>
            <a:ext cx="9576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5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Homework 1 is due at midnight today</a:t>
            </a:r>
          </a:p>
          <a:p>
            <a:endParaRPr lang="en-US" sz="2800" spc="15" dirty="0">
              <a:solidFill>
                <a:srgbClr val="3C4043"/>
              </a:solidFill>
              <a:latin typeface="Roboto" panose="02000000000000000000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2800" spc="15" dirty="0">
              <a:solidFill>
                <a:srgbClr val="3C4043"/>
              </a:solidFill>
              <a:effectLst/>
              <a:latin typeface="Roboto" panose="02000000000000000000" pitchFamily="2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sz="2800" spc="15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Starting next week (18 October 2023), class will be at the </a:t>
            </a:r>
            <a:r>
              <a:rPr lang="en-US" sz="2800" b="1" spc="15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Jerome L Greene Center on the Manhattanville Campus in </a:t>
            </a:r>
            <a:r>
              <a:rPr lang="en-US" sz="2800" b="1" u="sng" spc="15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JLG-L3-079</a:t>
            </a:r>
          </a:p>
        </p:txBody>
      </p:sp>
    </p:spTree>
    <p:extLst>
      <p:ext uri="{BB962C8B-B14F-4D97-AF65-F5344CB8AC3E}">
        <p14:creationId xmlns:p14="http://schemas.microsoft.com/office/powerpoint/2010/main" val="193700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04ECC7-B058-41E8-B885-C625536810D7}"/>
              </a:ext>
            </a:extLst>
          </p:cNvPr>
          <p:cNvSpPr txBox="1"/>
          <p:nvPr/>
        </p:nvSpPr>
        <p:spPr>
          <a:xfrm>
            <a:off x="5552915" y="5570131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Zhao et al. (2014)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4BC66E-3572-4189-BA0E-F262ACB03C14}"/>
              </a:ext>
            </a:extLst>
          </p:cNvPr>
          <p:cNvGrpSpPr/>
          <p:nvPr/>
        </p:nvGrpSpPr>
        <p:grpSpPr>
          <a:xfrm>
            <a:off x="5552915" y="1846053"/>
            <a:ext cx="4535926" cy="3724078"/>
            <a:chOff x="1956718" y="1590875"/>
            <a:chExt cx="5782688" cy="4747692"/>
          </a:xfrm>
        </p:grpSpPr>
        <p:pic>
          <p:nvPicPr>
            <p:cNvPr id="7" name="Picture 6" descr="Chart, calendar&#10;&#10;Description automatically generated">
              <a:extLst>
                <a:ext uri="{FF2B5EF4-FFF2-40B4-BE49-F238E27FC236}">
                  <a16:creationId xmlns:a16="http://schemas.microsoft.com/office/drawing/2014/main" id="{B521CAD3-D305-4163-B2BA-7543AF809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081"/>
            <a:stretch/>
          </p:blipFill>
          <p:spPr>
            <a:xfrm>
              <a:off x="1956718" y="1590875"/>
              <a:ext cx="5652173" cy="47476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8BA4E6-62B5-4BFE-BDD9-D637AF5530F3}"/>
                </a:ext>
              </a:extLst>
            </p:cNvPr>
            <p:cNvSpPr/>
            <p:nvPr/>
          </p:nvSpPr>
          <p:spPr>
            <a:xfrm>
              <a:off x="4666268" y="3893270"/>
              <a:ext cx="3073138" cy="2422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6FD6FD-5A9A-43FA-97EA-3B4CF151C088}"/>
              </a:ext>
            </a:extLst>
          </p:cNvPr>
          <p:cNvSpPr txBox="1"/>
          <p:nvPr/>
        </p:nvSpPr>
        <p:spPr>
          <a:xfrm>
            <a:off x="670493" y="1591294"/>
            <a:ext cx="479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QC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reads per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Per-base sequencing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reads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mapping to genomic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47EBF62-0E4F-41CC-A621-20260C222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2" y="3397287"/>
            <a:ext cx="3719866" cy="2553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9E7FA-BB39-48D6-B200-B65F8D3BF037}"/>
              </a:ext>
            </a:extLst>
          </p:cNvPr>
          <p:cNvSpPr txBox="1"/>
          <p:nvPr/>
        </p:nvSpPr>
        <p:spPr>
          <a:xfrm>
            <a:off x="7889620" y="3790113"/>
            <a:ext cx="42222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Batch correction</a:t>
            </a:r>
          </a:p>
          <a:p>
            <a:r>
              <a:rPr lang="en-US" sz="1600" dirty="0"/>
              <a:t>When batches are 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Gene-by-gene regression by batch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ComBat</a:t>
            </a:r>
            <a:r>
              <a:rPr lang="en-US" sz="1600" dirty="0"/>
              <a:t> (Empirical Bayes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When unknown effects need to be accounted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Surrogate variable analysis (SVA)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RUVseq</a:t>
            </a:r>
            <a:r>
              <a:rPr lang="en-US" sz="1600" dirty="0"/>
              <a:t> (Factor-based analysis)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22948-F7DB-4CA4-8138-5B4C6BE6E1FC}"/>
              </a:ext>
            </a:extLst>
          </p:cNvPr>
          <p:cNvSpPr txBox="1"/>
          <p:nvPr/>
        </p:nvSpPr>
        <p:spPr>
          <a:xfrm>
            <a:off x="2147554" y="6006105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Babraham</a:t>
            </a:r>
            <a:r>
              <a:rPr lang="en-US" sz="1400" i="1" dirty="0"/>
              <a:t> Bioinformatics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39DDEF-2677-5AA0-5752-61EDF66A1FC1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RNA-seq QC and 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36484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59BE22-E19D-4E1B-BFD8-12B8C97C9A21}"/>
              </a:ext>
            </a:extLst>
          </p:cNvPr>
          <p:cNvSpPr/>
          <p:nvPr/>
        </p:nvSpPr>
        <p:spPr>
          <a:xfrm>
            <a:off x="102220" y="5760276"/>
            <a:ext cx="760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Harvard Chan Bioinformatics Core</a:t>
            </a:r>
          </a:p>
          <a:p>
            <a:r>
              <a:rPr lang="en-US" sz="1600" i="1" dirty="0"/>
              <a:t>https://hbctraining.github.io/DGE_workshop/lessons/02_DGE_count_normalization.html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3888D-DEE0-40DB-89E3-503324785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" y="2506430"/>
            <a:ext cx="3897229" cy="205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69534-DE97-4BBC-BFB6-5910153B66CC}"/>
              </a:ext>
            </a:extLst>
          </p:cNvPr>
          <p:cNvSpPr txBox="1"/>
          <p:nvPr/>
        </p:nvSpPr>
        <p:spPr>
          <a:xfrm>
            <a:off x="801805" y="1798729"/>
            <a:ext cx="36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sequencing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746BD-C315-4830-A596-BEE237E4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8" y="2389618"/>
            <a:ext cx="2422219" cy="1878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F6720-771B-417F-9222-75F513DDA79D}"/>
              </a:ext>
            </a:extLst>
          </p:cNvPr>
          <p:cNvSpPr txBox="1"/>
          <p:nvPr/>
        </p:nvSpPr>
        <p:spPr>
          <a:xfrm>
            <a:off x="8968935" y="1770384"/>
            <a:ext cx="36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gene length</a:t>
            </a:r>
          </a:p>
          <a:p>
            <a:r>
              <a:rPr lang="en-US" dirty="0"/>
              <a:t>(not common currently)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32E7267-5A67-42DB-9FA1-B3C7B02AD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03" y="2416715"/>
            <a:ext cx="3459092" cy="3499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02D85-0E87-4D94-8E10-3F74DA213879}"/>
              </a:ext>
            </a:extLst>
          </p:cNvPr>
          <p:cNvSpPr txBox="1"/>
          <p:nvPr/>
        </p:nvSpPr>
        <p:spPr>
          <a:xfrm>
            <a:off x="4980753" y="1815661"/>
            <a:ext cx="426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overall composition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A5FB3-8EC1-3CBC-EE14-71B82252A883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064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6FA2C-B03E-48B6-AD55-E8D1ED300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8369" r="29628" b="8510"/>
          <a:stretch/>
        </p:blipFill>
        <p:spPr>
          <a:xfrm>
            <a:off x="3898710" y="359428"/>
            <a:ext cx="4822209" cy="5382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96BCB-7784-4BF4-81A6-7D3981C20203}"/>
              </a:ext>
            </a:extLst>
          </p:cNvPr>
          <p:cNvSpPr/>
          <p:nvPr/>
        </p:nvSpPr>
        <p:spPr>
          <a:xfrm>
            <a:off x="84024" y="5514616"/>
            <a:ext cx="855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Harvard Chan Bioinformatics Core</a:t>
            </a:r>
          </a:p>
          <a:p>
            <a:r>
              <a:rPr lang="en-US" dirty="0"/>
              <a:t>https://hbctraining.github.io/DGE_workshop/lessons/02_DGE_count_normalization.html</a:t>
            </a:r>
          </a:p>
        </p:txBody>
      </p:sp>
    </p:spTree>
    <p:extLst>
      <p:ext uri="{BB962C8B-B14F-4D97-AF65-F5344CB8AC3E}">
        <p14:creationId xmlns:p14="http://schemas.microsoft.com/office/powerpoint/2010/main" val="424421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3CBC9-A161-4240-BD78-3999DE913B7E}"/>
              </a:ext>
            </a:extLst>
          </p:cNvPr>
          <p:cNvSpPr/>
          <p:nvPr/>
        </p:nvSpPr>
        <p:spPr>
          <a:xfrm>
            <a:off x="838200" y="391866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CC026-33AE-418B-B6A2-23CADA51947B}"/>
              </a:ext>
            </a:extLst>
          </p:cNvPr>
          <p:cNvSpPr/>
          <p:nvPr/>
        </p:nvSpPr>
        <p:spPr>
          <a:xfrm>
            <a:off x="2007175" y="2802515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234F8-323F-412B-A632-ED3A461CEE5C}"/>
              </a:ext>
            </a:extLst>
          </p:cNvPr>
          <p:cNvSpPr/>
          <p:nvPr/>
        </p:nvSpPr>
        <p:spPr>
          <a:xfrm>
            <a:off x="1754325" y="349610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DF53C-20F2-4532-BF5B-0FA8E4CEE9DD}"/>
              </a:ext>
            </a:extLst>
          </p:cNvPr>
          <p:cNvSpPr/>
          <p:nvPr/>
        </p:nvSpPr>
        <p:spPr>
          <a:xfrm>
            <a:off x="1411428" y="480709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10F3F-25C2-47E5-BBCD-8817EE7976F3}"/>
              </a:ext>
            </a:extLst>
          </p:cNvPr>
          <p:cNvSpPr/>
          <p:nvPr/>
        </p:nvSpPr>
        <p:spPr>
          <a:xfrm>
            <a:off x="3370116" y="29683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2D769-F522-4FA3-BD81-644510CE1D2D}"/>
              </a:ext>
            </a:extLst>
          </p:cNvPr>
          <p:cNvSpPr/>
          <p:nvPr/>
        </p:nvSpPr>
        <p:spPr>
          <a:xfrm>
            <a:off x="2374319" y="321079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05BB-BBEA-42FB-8F32-F1A009FE9FD6}"/>
              </a:ext>
            </a:extLst>
          </p:cNvPr>
          <p:cNvSpPr/>
          <p:nvPr/>
        </p:nvSpPr>
        <p:spPr>
          <a:xfrm>
            <a:off x="1984662" y="40316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DD2DA-D234-48E8-BE2E-AEAF5D0C110C}"/>
              </a:ext>
            </a:extLst>
          </p:cNvPr>
          <p:cNvSpPr/>
          <p:nvPr/>
        </p:nvSpPr>
        <p:spPr>
          <a:xfrm>
            <a:off x="2540575" y="37164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0E42E-9F53-49AA-8913-3AA4D50FB2B9}"/>
              </a:ext>
            </a:extLst>
          </p:cNvPr>
          <p:cNvSpPr/>
          <p:nvPr/>
        </p:nvSpPr>
        <p:spPr>
          <a:xfrm>
            <a:off x="2289462" y="43364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9599-4CFD-45A4-85DB-DDDC2CA11FAA}"/>
              </a:ext>
            </a:extLst>
          </p:cNvPr>
          <p:cNvSpPr/>
          <p:nvPr/>
        </p:nvSpPr>
        <p:spPr>
          <a:xfrm>
            <a:off x="2441862" y="44888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025A6-8F05-4BB3-8EA2-539F6ED45284}"/>
              </a:ext>
            </a:extLst>
          </p:cNvPr>
          <p:cNvSpPr/>
          <p:nvPr/>
        </p:nvSpPr>
        <p:spPr>
          <a:xfrm>
            <a:off x="3370117" y="371648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D6209-2E70-4202-A323-5E8A1D129B35}"/>
              </a:ext>
            </a:extLst>
          </p:cNvPr>
          <p:cNvSpPr/>
          <p:nvPr/>
        </p:nvSpPr>
        <p:spPr>
          <a:xfrm>
            <a:off x="2746662" y="47936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24D8C-EC4B-48A3-AD9F-011FA3291883}"/>
              </a:ext>
            </a:extLst>
          </p:cNvPr>
          <p:cNvSpPr/>
          <p:nvPr/>
        </p:nvSpPr>
        <p:spPr>
          <a:xfrm>
            <a:off x="910936" y="29059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FF26B-F05C-421B-A1E0-BB1BD4049437}"/>
              </a:ext>
            </a:extLst>
          </p:cNvPr>
          <p:cNvSpPr/>
          <p:nvPr/>
        </p:nvSpPr>
        <p:spPr>
          <a:xfrm>
            <a:off x="1063336" y="3058390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F8057-221C-4D24-8D4A-307F43EBD34D}"/>
              </a:ext>
            </a:extLst>
          </p:cNvPr>
          <p:cNvSpPr/>
          <p:nvPr/>
        </p:nvSpPr>
        <p:spPr>
          <a:xfrm>
            <a:off x="1215736" y="32107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E94892-C083-46B7-9D0E-61DA0CD9F0E9}"/>
              </a:ext>
            </a:extLst>
          </p:cNvPr>
          <p:cNvSpPr/>
          <p:nvPr/>
        </p:nvSpPr>
        <p:spPr>
          <a:xfrm>
            <a:off x="3215982" y="4173679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3743E-CF74-407D-BAF1-8C2B07B862BC}"/>
              </a:ext>
            </a:extLst>
          </p:cNvPr>
          <p:cNvSpPr/>
          <p:nvPr/>
        </p:nvSpPr>
        <p:spPr>
          <a:xfrm>
            <a:off x="2746662" y="26254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A49BD-2C5C-4D5F-87DB-EAA22C32A041}"/>
              </a:ext>
            </a:extLst>
          </p:cNvPr>
          <p:cNvSpPr/>
          <p:nvPr/>
        </p:nvSpPr>
        <p:spPr>
          <a:xfrm>
            <a:off x="1368135" y="2589067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8C4B91-2B7C-4F7C-ACD1-1689BE0B6A73}"/>
              </a:ext>
            </a:extLst>
          </p:cNvPr>
          <p:cNvSpPr/>
          <p:nvPr/>
        </p:nvSpPr>
        <p:spPr>
          <a:xfrm>
            <a:off x="477982" y="2005445"/>
            <a:ext cx="3855027" cy="334587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D2C89B-13BF-4B2A-973B-230E1412D654}"/>
              </a:ext>
            </a:extLst>
          </p:cNvPr>
          <p:cNvSpPr/>
          <p:nvPr/>
        </p:nvSpPr>
        <p:spPr>
          <a:xfrm>
            <a:off x="1335226" y="42039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E46AD-A78D-42D1-B084-A5B60FDB7D86}"/>
              </a:ext>
            </a:extLst>
          </p:cNvPr>
          <p:cNvSpPr/>
          <p:nvPr/>
        </p:nvSpPr>
        <p:spPr>
          <a:xfrm>
            <a:off x="3248889" y="450965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53862-442C-4DA3-A45E-7F6AA5E1B0B6}"/>
              </a:ext>
            </a:extLst>
          </p:cNvPr>
          <p:cNvSpPr/>
          <p:nvPr/>
        </p:nvSpPr>
        <p:spPr>
          <a:xfrm>
            <a:off x="1052942" y="4419599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FE47C-0454-46AA-B044-DC5E312939E6}"/>
              </a:ext>
            </a:extLst>
          </p:cNvPr>
          <p:cNvSpPr/>
          <p:nvPr/>
        </p:nvSpPr>
        <p:spPr>
          <a:xfrm>
            <a:off x="659821" y="35363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46F6E-5831-400F-BEC8-76FC5A3F6829}"/>
              </a:ext>
            </a:extLst>
          </p:cNvPr>
          <p:cNvSpPr/>
          <p:nvPr/>
        </p:nvSpPr>
        <p:spPr>
          <a:xfrm>
            <a:off x="2038348" y="237129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3D43E-2A92-4320-BD03-65AF9B29D9BD}"/>
              </a:ext>
            </a:extLst>
          </p:cNvPr>
          <p:cNvSpPr/>
          <p:nvPr/>
        </p:nvSpPr>
        <p:spPr>
          <a:xfrm>
            <a:off x="2433202" y="506383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6108B-4E03-4252-B66D-92F1FE321D90}"/>
              </a:ext>
            </a:extLst>
          </p:cNvPr>
          <p:cNvSpPr txBox="1"/>
          <p:nvPr/>
        </p:nvSpPr>
        <p:spPr>
          <a:xfrm>
            <a:off x="843394" y="5506089"/>
            <a:ext cx="31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set of transcripts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5BBA45-014B-4E1E-8C52-FF906966643C}"/>
              </a:ext>
            </a:extLst>
          </p:cNvPr>
          <p:cNvSpPr/>
          <p:nvPr/>
        </p:nvSpPr>
        <p:spPr>
          <a:xfrm>
            <a:off x="5072495" y="1848066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049405-23FA-4590-BECB-E286C01F22A9}"/>
              </a:ext>
            </a:extLst>
          </p:cNvPr>
          <p:cNvSpPr/>
          <p:nvPr/>
        </p:nvSpPr>
        <p:spPr>
          <a:xfrm>
            <a:off x="5174670" y="254425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66740-B7CB-4CE0-B0F0-AA558ACF1ACD}"/>
              </a:ext>
            </a:extLst>
          </p:cNvPr>
          <p:cNvSpPr/>
          <p:nvPr/>
        </p:nvSpPr>
        <p:spPr>
          <a:xfrm>
            <a:off x="5160816" y="2298337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1F6E48-ACF9-43A2-8BC9-E083989A15F6}"/>
              </a:ext>
            </a:extLst>
          </p:cNvPr>
          <p:cNvSpPr/>
          <p:nvPr/>
        </p:nvSpPr>
        <p:spPr>
          <a:xfrm>
            <a:off x="5716729" y="198314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C260F2-B620-464C-A48F-1F31C4EF2D4B}"/>
              </a:ext>
            </a:extLst>
          </p:cNvPr>
          <p:cNvSpPr/>
          <p:nvPr/>
        </p:nvSpPr>
        <p:spPr>
          <a:xfrm>
            <a:off x="5618016" y="27555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050E8-DD27-40CC-AA9D-F259F1B05592}"/>
              </a:ext>
            </a:extLst>
          </p:cNvPr>
          <p:cNvSpPr/>
          <p:nvPr/>
        </p:nvSpPr>
        <p:spPr>
          <a:xfrm>
            <a:off x="5922816" y="30603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E943F3-E76E-4B8C-A666-8015C67A4484}"/>
              </a:ext>
            </a:extLst>
          </p:cNvPr>
          <p:cNvSpPr/>
          <p:nvPr/>
        </p:nvSpPr>
        <p:spPr>
          <a:xfrm>
            <a:off x="6392136" y="244034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0E07-BDB8-48A2-85F8-5B6DBA9B43A5}"/>
              </a:ext>
            </a:extLst>
          </p:cNvPr>
          <p:cNvSpPr/>
          <p:nvPr/>
        </p:nvSpPr>
        <p:spPr>
          <a:xfrm>
            <a:off x="6425043" y="2776318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5B51E-4BE5-4141-93F4-B33B55399291}"/>
              </a:ext>
            </a:extLst>
          </p:cNvPr>
          <p:cNvSpPr txBox="1"/>
          <p:nvPr/>
        </p:nvSpPr>
        <p:spPr>
          <a:xfrm>
            <a:off x="5209305" y="3310997"/>
            <a:ext cx="183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 (reads)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F8CD85-90F8-437F-9D4A-1B3FDDE30A6A}"/>
              </a:ext>
            </a:extLst>
          </p:cNvPr>
          <p:cNvSpPr/>
          <p:nvPr/>
        </p:nvSpPr>
        <p:spPr>
          <a:xfrm>
            <a:off x="5101934" y="3919322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C6F0C-A546-4BDA-A092-56CB2CDBE1F2}"/>
              </a:ext>
            </a:extLst>
          </p:cNvPr>
          <p:cNvSpPr/>
          <p:nvPr/>
        </p:nvSpPr>
        <p:spPr>
          <a:xfrm>
            <a:off x="5190255" y="4369593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4B1E4-B9F1-4B7F-89CF-4FBCA2992BD6}"/>
              </a:ext>
            </a:extLst>
          </p:cNvPr>
          <p:cNvSpPr/>
          <p:nvPr/>
        </p:nvSpPr>
        <p:spPr>
          <a:xfrm>
            <a:off x="5746168" y="4054401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5EA956-EFE1-484A-B9FD-48A349026E16}"/>
              </a:ext>
            </a:extLst>
          </p:cNvPr>
          <p:cNvSpPr/>
          <p:nvPr/>
        </p:nvSpPr>
        <p:spPr>
          <a:xfrm>
            <a:off x="5952255" y="5131593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029AB7-F9D3-442C-93F4-F779AC78A0E3}"/>
              </a:ext>
            </a:extLst>
          </p:cNvPr>
          <p:cNvSpPr/>
          <p:nvPr/>
        </p:nvSpPr>
        <p:spPr>
          <a:xfrm>
            <a:off x="6421575" y="451160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A0D562-868E-428D-955D-026EC1442595}"/>
              </a:ext>
            </a:extLst>
          </p:cNvPr>
          <p:cNvSpPr/>
          <p:nvPr/>
        </p:nvSpPr>
        <p:spPr>
          <a:xfrm>
            <a:off x="6454482" y="484757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D1906B-24CB-4B2A-B7A5-FF6F0E125B2E}"/>
              </a:ext>
            </a:extLst>
          </p:cNvPr>
          <p:cNvSpPr txBox="1"/>
          <p:nvPr/>
        </p:nvSpPr>
        <p:spPr>
          <a:xfrm>
            <a:off x="5205838" y="5391363"/>
            <a:ext cx="19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 (reads)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D4B30-BD4A-42AF-9C07-B3C6F781900D}"/>
              </a:ext>
            </a:extLst>
          </p:cNvPr>
          <p:cNvSpPr/>
          <p:nvPr/>
        </p:nvSpPr>
        <p:spPr>
          <a:xfrm>
            <a:off x="5194581" y="462546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27DB5-C96C-432E-A6CC-16DA252813D0}"/>
              </a:ext>
            </a:extLst>
          </p:cNvPr>
          <p:cNvSpPr/>
          <p:nvPr/>
        </p:nvSpPr>
        <p:spPr>
          <a:xfrm>
            <a:off x="5618015" y="489822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C864C0-20B0-42BE-9842-6855E346C70C}"/>
              </a:ext>
            </a:extLst>
          </p:cNvPr>
          <p:cNvSpPr txBox="1"/>
          <p:nvPr/>
        </p:nvSpPr>
        <p:spPr>
          <a:xfrm>
            <a:off x="7692735" y="2771753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distribution</a:t>
            </a:r>
          </a:p>
          <a:p>
            <a:r>
              <a:rPr lang="en-US" dirty="0"/>
              <a:t>(binomial with large n, small p)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F7508531-3AF1-4EBF-911A-0876B6D81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581" y="2214183"/>
            <a:ext cx="3619725" cy="39624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AF12375-6D10-44A3-B18D-8861D4FE28EC}"/>
              </a:ext>
            </a:extLst>
          </p:cNvPr>
          <p:cNvSpPr txBox="1"/>
          <p:nvPr/>
        </p:nvSpPr>
        <p:spPr>
          <a:xfrm>
            <a:off x="7692735" y="1682279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with replacement  </a:t>
            </a:r>
          </a:p>
          <a:p>
            <a:r>
              <a:rPr lang="en-US" dirty="0"/>
              <a:t>(binomial distribution)</a:t>
            </a:r>
          </a:p>
        </p:txBody>
      </p:sp>
      <p:pic>
        <p:nvPicPr>
          <p:cNvPr id="78" name="Picture 77" descr="Chart, scatter chart&#10;&#10;Description automatically generated">
            <a:extLst>
              <a:ext uri="{FF2B5EF4-FFF2-40B4-BE49-F238E27FC236}">
                <a16:creationId xmlns:a16="http://schemas.microsoft.com/office/drawing/2014/main" id="{BD70B1DB-6407-4195-ACCC-790CDAD03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23" y="3540956"/>
            <a:ext cx="3065397" cy="245231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1CC3D2B-B97D-46D6-ADB2-016C626E8B85}"/>
              </a:ext>
            </a:extLst>
          </p:cNvPr>
          <p:cNvSpPr txBox="1"/>
          <p:nvPr/>
        </p:nvSpPr>
        <p:spPr>
          <a:xfrm>
            <a:off x="7692735" y="5808608"/>
            <a:ext cx="44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distribution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E4EAF50-B3B2-441E-A288-76800ED50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4838" y="3324197"/>
            <a:ext cx="1946483" cy="382735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77200478-475A-4C26-B5AA-A9C9EE54DF38}"/>
              </a:ext>
            </a:extLst>
          </p:cNvPr>
          <p:cNvSpPr/>
          <p:nvPr/>
        </p:nvSpPr>
        <p:spPr>
          <a:xfrm>
            <a:off x="9102436" y="2568187"/>
            <a:ext cx="207389" cy="254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7BB835C5-88E2-461C-A587-A94645560F14}"/>
              </a:ext>
            </a:extLst>
          </p:cNvPr>
          <p:cNvSpPr/>
          <p:nvPr/>
        </p:nvSpPr>
        <p:spPr>
          <a:xfrm>
            <a:off x="9102436" y="3711374"/>
            <a:ext cx="207389" cy="254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80E5D85-D4DD-4F24-B24F-D3676BAA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8306" y="6067102"/>
            <a:ext cx="2991214" cy="382958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56BF6A02-8B56-18B4-0FC4-FEB69B931F22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Differential expression - statistical modeling of RNA count data</a:t>
            </a:r>
          </a:p>
        </p:txBody>
      </p:sp>
    </p:spTree>
    <p:extLst>
      <p:ext uri="{BB962C8B-B14F-4D97-AF65-F5344CB8AC3E}">
        <p14:creationId xmlns:p14="http://schemas.microsoft.com/office/powerpoint/2010/main" val="38060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7" grpId="0"/>
      <p:bldP spid="79" grpId="0"/>
      <p:bldP spid="40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B324FEB-5E71-41AE-98CB-15D7113DC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7" r="45484" b="58268"/>
          <a:stretch/>
        </p:blipFill>
        <p:spPr>
          <a:xfrm>
            <a:off x="6987654" y="1956977"/>
            <a:ext cx="4703655" cy="20109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FC2F73B-6E73-4E07-A0A4-FCCCFC9F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08" y="1881475"/>
            <a:ext cx="4321791" cy="4321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3623A-8BB8-4F02-B443-A4ADFD735F4D}"/>
              </a:ext>
            </a:extLst>
          </p:cNvPr>
          <p:cNvSpPr txBox="1"/>
          <p:nvPr/>
        </p:nvSpPr>
        <p:spPr>
          <a:xfrm>
            <a:off x="8120882" y="4498689"/>
            <a:ext cx="287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DEG packages:</a:t>
            </a:r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DESeq2</a:t>
            </a:r>
          </a:p>
          <a:p>
            <a:r>
              <a:rPr lang="en-US" dirty="0" err="1"/>
              <a:t>limma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75D51D-6A9A-B3B9-73BD-6FCBCEB48A59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 RNA-seq differential expression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09239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BC1674-1319-4F10-BDA9-6827BE61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09" y="2049653"/>
            <a:ext cx="4903275" cy="29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FF897A-3FD8-4C59-ACA0-6353A5F3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2755" y="1776932"/>
            <a:ext cx="3101232" cy="31012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49711A-9743-FCBB-F860-E306B7ABBD84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 - PCA</a:t>
            </a:r>
          </a:p>
        </p:txBody>
      </p:sp>
    </p:spTree>
    <p:extLst>
      <p:ext uri="{BB962C8B-B14F-4D97-AF65-F5344CB8AC3E}">
        <p14:creationId xmlns:p14="http://schemas.microsoft.com/office/powerpoint/2010/main" val="14964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295E33-2088-42BF-B046-97500D64808D}"/>
              </a:ext>
            </a:extLst>
          </p:cNvPr>
          <p:cNvSpPr txBox="1"/>
          <p:nvPr/>
        </p:nvSpPr>
        <p:spPr>
          <a:xfrm>
            <a:off x="4995081" y="1799073"/>
            <a:ext cx="68897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further structure in the data, especially if samples are not easily grouped into categories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requires:</a:t>
            </a:r>
          </a:p>
          <a:p>
            <a:pPr marL="800100" lvl="1" indent="-342900">
              <a:buAutoNum type="arabicParenR"/>
            </a:pPr>
            <a:r>
              <a:rPr lang="en-US" dirty="0"/>
              <a:t>A distance metric</a:t>
            </a:r>
          </a:p>
          <a:p>
            <a:pPr marL="800100" lvl="1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clusters (“modules”) highlight co-expression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sufficiently large sample numbers, can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hierarchical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Gene Co-expression Network Analysis (WGCNA)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novo gene clusters can be used for 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18B92C7-DABB-49FB-BDBB-938999D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4" y="1919732"/>
            <a:ext cx="4714660" cy="40676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83483B-EC82-CF2D-332A-78EED16AEB0A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analysis: Gene and sample clustering</a:t>
            </a:r>
          </a:p>
        </p:txBody>
      </p:sp>
    </p:spTree>
    <p:extLst>
      <p:ext uri="{BB962C8B-B14F-4D97-AF65-F5344CB8AC3E}">
        <p14:creationId xmlns:p14="http://schemas.microsoft.com/office/powerpoint/2010/main" val="279874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E3B113-1E34-4513-9D80-5CE18F84EEF4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B4AA0-18CC-4387-B368-88D822F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en-US" baseline="0" dirty="0"/>
              <a:t> of bulk RNA-seq analysis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DEC277-78FB-42F9-BADC-2EE07687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596616"/>
              </p:ext>
            </p:extLst>
          </p:nvPr>
        </p:nvGraphicFramePr>
        <p:xfrm>
          <a:off x="280555" y="2832841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92D859-1E8C-4751-BF29-D12F688D99AA}"/>
              </a:ext>
            </a:extLst>
          </p:cNvPr>
          <p:cNvCxnSpPr/>
          <p:nvPr/>
        </p:nvCxnSpPr>
        <p:spPr>
          <a:xfrm flipH="1">
            <a:off x="280555" y="3930977"/>
            <a:ext cx="9655297" cy="942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57413-B25B-4919-81A3-71B65AD5C5D6}"/>
              </a:ext>
            </a:extLst>
          </p:cNvPr>
          <p:cNvCxnSpPr>
            <a:cxnSpLocks/>
          </p:cNvCxnSpPr>
          <p:nvPr/>
        </p:nvCxnSpPr>
        <p:spPr>
          <a:xfrm>
            <a:off x="11566814" y="3930977"/>
            <a:ext cx="60613" cy="10776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5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15849D-C94A-1644-931D-E00279F8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Part 1 – Bulk RNA-seq differential expression workflow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3DD2D-E0A4-8E7F-9CBF-1EA2262A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3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936" y="351224"/>
            <a:ext cx="10209229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2 - Experimental design and the challenges of confounders in “omics”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765" y="2055043"/>
            <a:ext cx="10473179" cy="320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experimental design: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Minimizes the effects of “things we do not care about” (</a:t>
            </a: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Confounders/confounding variables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Includes controls to estimate the effect of the treatment vs. confounders.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Randomizes variables that we cannot control</a:t>
            </a:r>
          </a:p>
          <a:p>
            <a:pPr marL="0" indent="0">
              <a:buNone/>
            </a:pP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OMICS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experiments measure thousands of events simultaneously, and a variety of technical and biological confounders can affect the measurements.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4572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3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832" y="1381465"/>
            <a:ext cx="9309790" cy="1211939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bulk RNA-seq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E9D06A-E63E-D7A2-19E2-EC8DF5BC5324}"/>
              </a:ext>
            </a:extLst>
          </p:cNvPr>
          <p:cNvSpPr txBox="1">
            <a:spLocks/>
          </p:cNvSpPr>
          <p:nvPr/>
        </p:nvSpPr>
        <p:spPr>
          <a:xfrm>
            <a:off x="1441105" y="3123281"/>
            <a:ext cx="9309790" cy="438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October 2023</a:t>
            </a:r>
          </a:p>
        </p:txBody>
      </p:sp>
    </p:spTree>
    <p:extLst>
      <p:ext uri="{BB962C8B-B14F-4D97-AF65-F5344CB8AC3E}">
        <p14:creationId xmlns:p14="http://schemas.microsoft.com/office/powerpoint/2010/main" val="1864162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434" y="14190"/>
            <a:ext cx="8850494" cy="16214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account for confounders?</a:t>
            </a:r>
            <a:b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unwanted sources of variation </a:t>
            </a:r>
            <a:endParaRPr lang="en-US" sz="3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026" y="1949009"/>
            <a:ext cx="6164613" cy="381076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(biological/technical) replicates more similar to each other than they are to samples from other conditions?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samples have comparable dynamic ranges?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you do differential expression are your p-value distributions mostly uniform?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 you have controls, how do they behave?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EADCC47-D5D8-3B4E-93D6-7661171242C7}"/>
              </a:ext>
            </a:extLst>
          </p:cNvPr>
          <p:cNvSpPr txBox="1">
            <a:spLocks/>
          </p:cNvSpPr>
          <p:nvPr/>
        </p:nvSpPr>
        <p:spPr>
          <a:xfrm>
            <a:off x="7875425" y="2133216"/>
            <a:ext cx="3902472" cy="2004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There is no one-size-fits-all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27185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B2998-DDD9-0D40-AA57-7ECD491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79189"/>
            <a:ext cx="10139471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considerations for overcoming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28CA-1224-3A4E-A4D8-07D68A66B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Good experimental design is crucial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Known your variables and your controls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Don’t introduce too many variables at once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understand “typical” response before investigating “atypical”</a:t>
            </a:r>
          </a:p>
          <a:p>
            <a:pPr marL="0" indent="0">
              <a:buNone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Biology is biology regardless of technology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new technology should does not erase previous knowledge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Use prior knowledge to your advantage</a:t>
            </a: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Microrray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-&gt; RNA-seq -&gt;snRNA-seq</a:t>
            </a:r>
          </a:p>
        </p:txBody>
      </p:sp>
    </p:spTree>
    <p:extLst>
      <p:ext uri="{BB962C8B-B14F-4D97-AF65-F5344CB8AC3E}">
        <p14:creationId xmlns:p14="http://schemas.microsoft.com/office/powerpoint/2010/main" val="337014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925" y="498659"/>
            <a:ext cx="9956041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 accounting for confounders allows for reproducible results across microarray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1FEF-ECAB-B241-A3B7-AA1247609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" t="4693" r="-1086" b="-2024"/>
          <a:stretch/>
        </p:blipFill>
        <p:spPr>
          <a:xfrm>
            <a:off x="2840395" y="1903041"/>
            <a:ext cx="6796363" cy="4362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26F8F-561F-7845-BA58-F9250517F0C8}"/>
              </a:ext>
            </a:extLst>
          </p:cNvPr>
          <p:cNvSpPr txBox="1"/>
          <p:nvPr/>
        </p:nvSpPr>
        <p:spPr>
          <a:xfrm>
            <a:off x="67746" y="5619330"/>
            <a:ext cx="229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Gerstner et al. BMC Genomics 2016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BFEAAA-B5DC-9155-E7EC-3D8DBF830016}"/>
              </a:ext>
            </a:extLst>
          </p:cNvPr>
          <p:cNvSpPr/>
          <p:nvPr/>
        </p:nvSpPr>
        <p:spPr>
          <a:xfrm>
            <a:off x="2684060" y="3971499"/>
            <a:ext cx="7287904" cy="217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2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465648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modelling for differential gene expression analysis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05862" y="5363481"/>
            <a:ext cx="74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take a linear model and turn it into a mixed-effects model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8878" y="5763591"/>
            <a:ext cx="9547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do not directly normalize the expression matrix,</a:t>
            </a:r>
          </a:p>
          <a:p>
            <a:pPr algn="ctr"/>
            <a:r>
              <a:rPr lang="en-US" sz="1600" dirty="0"/>
              <a:t>the confounders are removed by modeling them as a term in the linear equation used for differential expression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3256" y="1851912"/>
            <a:ext cx="73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Generalized  linear model for differential expression (</a:t>
            </a:r>
            <a:r>
              <a:rPr lang="en-US" b="1" dirty="0" err="1"/>
              <a:t>edgeR</a:t>
            </a:r>
            <a:r>
              <a:rPr lang="en-US" b="1" dirty="0"/>
              <a:t> or DESeq2)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52466" y="237376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expression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7067" y="3319724"/>
            <a:ext cx="868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</a:t>
            </a:r>
            <a:r>
              <a:rPr lang="en-US" sz="2400" b="1" dirty="0">
                <a:solidFill>
                  <a:srgbClr val="C00000"/>
                </a:solidFill>
              </a:rPr>
              <a:t>emove </a:t>
            </a:r>
            <a:r>
              <a:rPr lang="en-US" sz="2400" b="1" dirty="0"/>
              <a:t>U</a:t>
            </a:r>
            <a:r>
              <a:rPr lang="en-US" sz="2400" b="1" dirty="0">
                <a:solidFill>
                  <a:srgbClr val="C00000"/>
                </a:solidFill>
              </a:rPr>
              <a:t>nwanted </a:t>
            </a:r>
            <a:r>
              <a:rPr lang="en-US" sz="2400" b="1" dirty="0"/>
              <a:t>V</a:t>
            </a:r>
            <a:r>
              <a:rPr lang="en-US" sz="2400" b="1" dirty="0">
                <a:solidFill>
                  <a:srgbClr val="C00000"/>
                </a:solidFill>
              </a:rPr>
              <a:t>ariance for </a:t>
            </a:r>
            <a:r>
              <a:rPr lang="en-US" sz="2400" b="1" dirty="0"/>
              <a:t>seq</a:t>
            </a:r>
            <a:r>
              <a:rPr lang="en-US" sz="2400" b="1" dirty="0">
                <a:solidFill>
                  <a:srgbClr val="C00000"/>
                </a:solidFill>
              </a:rPr>
              <a:t>uencing (</a:t>
            </a:r>
            <a:r>
              <a:rPr lang="en-US" sz="2400" b="1" dirty="0"/>
              <a:t>RUV-seq</a:t>
            </a:r>
            <a:r>
              <a:rPr lang="en-US" sz="2400" b="1" dirty="0">
                <a:solidFill>
                  <a:srgbClr val="C00000"/>
                </a:solidFill>
              </a:rPr>
              <a:t>):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i="1" dirty="0" err="1"/>
              <a:t>Risso</a:t>
            </a:r>
            <a:r>
              <a:rPr lang="en-US" i="1" dirty="0"/>
              <a:t> et al, Nature Biotechnology, 2014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1467" y="4301652"/>
            <a:ext cx="168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expression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1666" y="25122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40048" y="4440151"/>
            <a:ext cx="40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55421" y="2235268"/>
            <a:ext cx="1430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treatment on expression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92540" y="4163152"/>
            <a:ext cx="191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treatment on expression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2866" y="251226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11301" y="4440151"/>
            <a:ext cx="30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57667" y="2373769"/>
            <a:ext cx="143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error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33398" y="4440151"/>
            <a:ext cx="30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20262" y="4301652"/>
            <a:ext cx="174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error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13629" y="4086438"/>
            <a:ext cx="191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</a:t>
            </a:r>
            <a:r>
              <a:rPr lang="en-US" sz="2400" b="1" dirty="0">
                <a:solidFill>
                  <a:srgbClr val="C00000"/>
                </a:solidFill>
              </a:rPr>
              <a:t>k</a:t>
            </a:r>
            <a:r>
              <a:rPr lang="en-US" sz="2400" dirty="0"/>
              <a:t>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374405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" grpId="0"/>
      <p:bldP spid="26" grpId="0"/>
      <p:bldP spid="27" grpId="0"/>
      <p:bldP spid="28" grpId="0"/>
      <p:bldP spid="29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15849D-C94A-1644-931D-E00279F8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Part 2 – Accounting for confounders in differential expression analysis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3DD2D-E0A4-8E7F-9CBF-1EA2262A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99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CD3E68-8C35-1241-836B-E8D97FE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68" y="60095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Resources: References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46FA-09ED-6743-8C47-B302EE8F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43958"/>
            <a:ext cx="8229600" cy="4599162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Sequencing technology does not eliminate biological variability.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https://www.ncbi.nlm.nih.gov/pmc/articles/PMC3137276/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 data analysis affects power, reproducibility and biological insight of RNA-seq studies in complex datasets.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https://www.ncbi.nlm.nih.gov/pmc/articles/PMC4652761/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Orchestrating high-throughput genomic analysis with Bioconductor.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https://pubmed.ncbi.nlm.nih.gov/25633503/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Alignment and mapping methodology.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https://genomebiology.biomedcentral.com/articles/10.1186/s13059-020-02151-8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muscat detects subpopulation-specific state transitions from multi-sample multi-condition single-cell transcriptomics data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https://pubmed.ncbi.nlm.nih.gov/33257685/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Confronting false discoveries in single-cell analysis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https://www.nature.com/articles/s41467-021-25960-2#Sec10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5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CD3E68-8C35-1241-836B-E8D97FE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22275" cy="1450757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Resources: </a:t>
            </a:r>
            <a:r>
              <a:rPr lang="en-US" sz="3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</a:t>
            </a:r>
            <a:r>
              <a:rPr lang="en-US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manuals for packages we will use</a:t>
            </a:r>
            <a:endParaRPr lang="en-US" sz="3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46FA-09ED-6743-8C47-B302EE8F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130458"/>
            <a:ext cx="8229600" cy="3890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EDAseq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https://bioconductor.org/packages/release/bioc/html/EDASeq.html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RUVSeq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https://bioconductor.org/packages/release/bioc/html/RUVSeq.html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EdgeR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https://bioconductor.org/packages/release/bioc/html/edgeR.html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5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D7EB41-BB73-6227-E414-CB6AAB93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Part 3 - Downstream analysis with gene 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030-6C49-B197-BFCB-CCD70FCE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have your list of differentially expressed genes. Is this list enriched for any genes of interest?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would you define genes of interest?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 of “interesting” categories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types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Biological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Cellular compartments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Disease risk genes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gene sets that you have created</a:t>
            </a:r>
          </a:p>
        </p:txBody>
      </p:sp>
    </p:spTree>
    <p:extLst>
      <p:ext uri="{BB962C8B-B14F-4D97-AF65-F5344CB8AC3E}">
        <p14:creationId xmlns:p14="http://schemas.microsoft.com/office/powerpoint/2010/main" val="5152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53C5-95A9-B5B4-5904-AB6BB1A9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Two approaches to test for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9630-2AD5-ED51-2165-3026FB699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Hypergeometric test: overlap of two 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Requires a list of genes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DEGs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thresholded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p-value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Underlies the Fisher’s exact test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set enrichment analysis: enrichment within ordered set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Requires all genes to be ranked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genes ranked by fold-change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C7FE-670A-DF48-22C2-B117EF09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Hypergeometric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288C-98BE-BFD1-E28C-C3CF214C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Model: sampling from a set without replacement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318E70B4-7ABC-FF4E-5E2B-469DDEDD28F6}"/>
              </a:ext>
            </a:extLst>
          </p:cNvPr>
          <p:cNvSpPr/>
          <p:nvPr/>
        </p:nvSpPr>
        <p:spPr>
          <a:xfrm>
            <a:off x="1020933" y="2576296"/>
            <a:ext cx="2121763" cy="2352582"/>
          </a:xfrm>
          <a:prstGeom prst="flowChartManualOperati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DA09EF-C35C-D7BB-2248-34D43262E460}"/>
              </a:ext>
            </a:extLst>
          </p:cNvPr>
          <p:cNvSpPr/>
          <p:nvPr/>
        </p:nvSpPr>
        <p:spPr>
          <a:xfrm>
            <a:off x="1455938" y="456312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F24CE1-5A4E-2071-F106-84A91C02BE3A}"/>
              </a:ext>
            </a:extLst>
          </p:cNvPr>
          <p:cNvSpPr/>
          <p:nvPr/>
        </p:nvSpPr>
        <p:spPr>
          <a:xfrm>
            <a:off x="1656426" y="427903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F0D476-0E4F-1E87-3A2F-DD3E931E87C2}"/>
              </a:ext>
            </a:extLst>
          </p:cNvPr>
          <p:cNvSpPr/>
          <p:nvPr/>
        </p:nvSpPr>
        <p:spPr>
          <a:xfrm>
            <a:off x="1519561" y="385290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78990D-984C-56C5-46B4-8542B67D77E3}"/>
              </a:ext>
            </a:extLst>
          </p:cNvPr>
          <p:cNvSpPr/>
          <p:nvPr/>
        </p:nvSpPr>
        <p:spPr>
          <a:xfrm>
            <a:off x="2064058" y="413699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6DDF7A-13CD-4712-FF19-C5539A50C70D}"/>
              </a:ext>
            </a:extLst>
          </p:cNvPr>
          <p:cNvSpPr/>
          <p:nvPr/>
        </p:nvSpPr>
        <p:spPr>
          <a:xfrm>
            <a:off x="1995256" y="36523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C7E18-DEE6-40A7-8270-93D6BE1405A9}"/>
              </a:ext>
            </a:extLst>
          </p:cNvPr>
          <p:cNvSpPr/>
          <p:nvPr/>
        </p:nvSpPr>
        <p:spPr>
          <a:xfrm>
            <a:off x="1235476" y="293051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6B42AC-D951-D452-252D-897945899EA5}"/>
              </a:ext>
            </a:extLst>
          </p:cNvPr>
          <p:cNvSpPr/>
          <p:nvPr/>
        </p:nvSpPr>
        <p:spPr>
          <a:xfrm>
            <a:off x="1429304" y="33148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79A9A5-B95F-9B55-EB89-82AA33CD81D6}"/>
              </a:ext>
            </a:extLst>
          </p:cNvPr>
          <p:cNvSpPr/>
          <p:nvPr/>
        </p:nvSpPr>
        <p:spPr>
          <a:xfrm>
            <a:off x="1752969" y="342678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5E31FB-8E29-1109-6D37-380D3B2A1B76}"/>
              </a:ext>
            </a:extLst>
          </p:cNvPr>
          <p:cNvSpPr/>
          <p:nvPr/>
        </p:nvSpPr>
        <p:spPr>
          <a:xfrm>
            <a:off x="1656426" y="2783975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3AB49A-C04C-F9C1-C6D7-B4DC08AEE7EC}"/>
              </a:ext>
            </a:extLst>
          </p:cNvPr>
          <p:cNvSpPr/>
          <p:nvPr/>
        </p:nvSpPr>
        <p:spPr>
          <a:xfrm>
            <a:off x="2054811" y="27857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D10D51-D0CD-3F49-4C93-1BEB3FAB7B86}"/>
              </a:ext>
            </a:extLst>
          </p:cNvPr>
          <p:cNvSpPr/>
          <p:nvPr/>
        </p:nvSpPr>
        <p:spPr>
          <a:xfrm>
            <a:off x="1940511" y="458620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7C6BB1-0960-C909-5CA4-35D6657B0C6F}"/>
              </a:ext>
            </a:extLst>
          </p:cNvPr>
          <p:cNvSpPr/>
          <p:nvPr/>
        </p:nvSpPr>
        <p:spPr>
          <a:xfrm>
            <a:off x="2257518" y="45524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978EEB-E799-85A9-CCDE-E32618E03283}"/>
              </a:ext>
            </a:extLst>
          </p:cNvPr>
          <p:cNvSpPr/>
          <p:nvPr/>
        </p:nvSpPr>
        <p:spPr>
          <a:xfrm>
            <a:off x="2433961" y="417604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6DD34-C8B8-F3AC-96CC-C8385EA91878}"/>
              </a:ext>
            </a:extLst>
          </p:cNvPr>
          <p:cNvSpPr/>
          <p:nvPr/>
        </p:nvSpPr>
        <p:spPr>
          <a:xfrm>
            <a:off x="1836197" y="391587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92FD-1B17-7022-D818-A2FF1F41AEB1}"/>
              </a:ext>
            </a:extLst>
          </p:cNvPr>
          <p:cNvSpPr/>
          <p:nvPr/>
        </p:nvSpPr>
        <p:spPr>
          <a:xfrm>
            <a:off x="2362569" y="3824492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7568E2-9044-1BF0-4656-226122E8857B}"/>
              </a:ext>
            </a:extLst>
          </p:cNvPr>
          <p:cNvSpPr/>
          <p:nvPr/>
        </p:nvSpPr>
        <p:spPr>
          <a:xfrm>
            <a:off x="1309456" y="359184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AC0FF4-086F-2A9D-900C-18071C660BA3}"/>
              </a:ext>
            </a:extLst>
          </p:cNvPr>
          <p:cNvSpPr/>
          <p:nvPr/>
        </p:nvSpPr>
        <p:spPr>
          <a:xfrm>
            <a:off x="1808087" y="309113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0E0ACD-82C7-C06F-ADC0-47B08ED9BB78}"/>
              </a:ext>
            </a:extLst>
          </p:cNvPr>
          <p:cNvSpPr/>
          <p:nvPr/>
        </p:nvSpPr>
        <p:spPr>
          <a:xfrm>
            <a:off x="2143957" y="331846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460186-A353-2A55-F0C0-FC7340E38C20}"/>
              </a:ext>
            </a:extLst>
          </p:cNvPr>
          <p:cNvSpPr/>
          <p:nvPr/>
        </p:nvSpPr>
        <p:spPr>
          <a:xfrm>
            <a:off x="2550480" y="35139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05A09F-70F4-157B-D2FF-7C24301ABBD3}"/>
              </a:ext>
            </a:extLst>
          </p:cNvPr>
          <p:cNvSpPr/>
          <p:nvPr/>
        </p:nvSpPr>
        <p:spPr>
          <a:xfrm>
            <a:off x="2371446" y="2955365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2B2441-063E-1692-B14C-FAA774AE3DD4}"/>
              </a:ext>
            </a:extLst>
          </p:cNvPr>
          <p:cNvSpPr/>
          <p:nvPr/>
        </p:nvSpPr>
        <p:spPr>
          <a:xfrm>
            <a:off x="2615028" y="316240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AEF09C-27D2-B851-43B0-48C9D1852691}"/>
              </a:ext>
            </a:extLst>
          </p:cNvPr>
          <p:cNvSpPr/>
          <p:nvPr/>
        </p:nvSpPr>
        <p:spPr>
          <a:xfrm>
            <a:off x="2685677" y="2779536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C0EBAF-C3EB-41D4-21C0-D8CB3FB0B26B}"/>
              </a:ext>
            </a:extLst>
          </p:cNvPr>
          <p:cNvSpPr/>
          <p:nvPr/>
        </p:nvSpPr>
        <p:spPr>
          <a:xfrm>
            <a:off x="1365126" y="266552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2ECBD1-A23C-096D-EEFC-01DD4644836F}"/>
              </a:ext>
            </a:extLst>
          </p:cNvPr>
          <p:cNvSpPr/>
          <p:nvPr/>
        </p:nvSpPr>
        <p:spPr>
          <a:xfrm>
            <a:off x="6078245" y="4295009"/>
            <a:ext cx="2399930" cy="26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09D39-3608-4437-9179-A7F173A12DC5}"/>
              </a:ext>
            </a:extLst>
          </p:cNvPr>
          <p:cNvSpPr/>
          <p:nvPr/>
        </p:nvSpPr>
        <p:spPr>
          <a:xfrm>
            <a:off x="6247102" y="399495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93846E-37FB-06F8-2A64-DA0D89E7A9C2}"/>
              </a:ext>
            </a:extLst>
          </p:cNvPr>
          <p:cNvSpPr/>
          <p:nvPr/>
        </p:nvSpPr>
        <p:spPr>
          <a:xfrm>
            <a:off x="6665092" y="3996835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51387D-B71D-9539-731B-2E276E21D4D1}"/>
              </a:ext>
            </a:extLst>
          </p:cNvPr>
          <p:cNvSpPr/>
          <p:nvPr/>
        </p:nvSpPr>
        <p:spPr>
          <a:xfrm>
            <a:off x="7099916" y="399495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414F2C-7D76-915D-FB15-9C999DE7E086}"/>
              </a:ext>
            </a:extLst>
          </p:cNvPr>
          <p:cNvSpPr/>
          <p:nvPr/>
        </p:nvSpPr>
        <p:spPr>
          <a:xfrm>
            <a:off x="7534740" y="399494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0CF237-0C76-89AF-4BCF-F6561A54F1F6}"/>
              </a:ext>
            </a:extLst>
          </p:cNvPr>
          <p:cNvSpPr/>
          <p:nvPr/>
        </p:nvSpPr>
        <p:spPr>
          <a:xfrm>
            <a:off x="7952730" y="399665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F07FF274-90EB-F6DF-E071-1906D5BED903}"/>
              </a:ext>
            </a:extLst>
          </p:cNvPr>
          <p:cNvCxnSpPr>
            <a:cxnSpLocks/>
          </p:cNvCxnSpPr>
          <p:nvPr/>
        </p:nvCxnSpPr>
        <p:spPr>
          <a:xfrm>
            <a:off x="3265134" y="2985549"/>
            <a:ext cx="2700474" cy="1226796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AE8CDA-764E-B58B-FC98-065C3DE136DC}"/>
              </a:ext>
            </a:extLst>
          </p:cNvPr>
          <p:cNvSpPr txBox="1"/>
          <p:nvPr/>
        </p:nvSpPr>
        <p:spPr>
          <a:xfrm>
            <a:off x="8842440" y="3824492"/>
            <a:ext cx="2777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likely is it to draw this combination of objects?</a:t>
            </a:r>
          </a:p>
        </p:txBody>
      </p:sp>
    </p:spTree>
    <p:extLst>
      <p:ext uri="{BB962C8B-B14F-4D97-AF65-F5344CB8AC3E}">
        <p14:creationId xmlns:p14="http://schemas.microsoft.com/office/powerpoint/2010/main" val="29870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DA35-CBC2-6964-0A20-0158F1F4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A7F51175-478E-200B-F52A-719EC03D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2" y="3259007"/>
            <a:ext cx="5349637" cy="2768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00743-7295-2E5B-32BA-0D3ACF7A1AA3}"/>
              </a:ext>
            </a:extLst>
          </p:cNvPr>
          <p:cNvSpPr txBox="1"/>
          <p:nvPr/>
        </p:nvSpPr>
        <p:spPr>
          <a:xfrm>
            <a:off x="5175536" y="5337255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Hirokawa, 2018</a:t>
            </a:r>
          </a:p>
        </p:txBody>
      </p:sp>
      <p:pic>
        <p:nvPicPr>
          <p:cNvPr id="6" name="Picture 2" descr="Image result for central dogma">
            <a:extLst>
              <a:ext uri="{FF2B5EF4-FFF2-40B4-BE49-F238E27FC236}">
                <a16:creationId xmlns:a16="http://schemas.microsoft.com/office/drawing/2014/main" id="{5471E182-B478-A12A-CC40-C71DFC357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6560"/>
          <a:stretch/>
        </p:blipFill>
        <p:spPr bwMode="auto">
          <a:xfrm>
            <a:off x="7800805" y="2311208"/>
            <a:ext cx="4287063" cy="25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609DC-C5B5-6D1F-4BBF-3F96C873FFB8}"/>
              </a:ext>
            </a:extLst>
          </p:cNvPr>
          <p:cNvSpPr txBox="1"/>
          <p:nvPr/>
        </p:nvSpPr>
        <p:spPr>
          <a:xfrm>
            <a:off x="7414107" y="5236175"/>
            <a:ext cx="4287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relative mRNA (or protein) levels in brain tissue</a:t>
            </a:r>
          </a:p>
        </p:txBody>
      </p:sp>
      <p:pic>
        <p:nvPicPr>
          <p:cNvPr id="8" name="Picture 2" descr="Image result for brain cell types">
            <a:extLst>
              <a:ext uri="{FF2B5EF4-FFF2-40B4-BE49-F238E27FC236}">
                <a16:creationId xmlns:a16="http://schemas.microsoft.com/office/drawing/2014/main" id="{E4245F97-2C21-CAAF-FB32-7A007D17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A3FBC0-DE8E-61C8-CA06-CBD57856223D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D6EF0E-9AF3-6335-6415-1986C4DFA863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D2E56C-6946-C91D-5D0C-620BB85A0A43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3E1F36A-FD39-8BE4-BA8F-211D4588EF09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measurements of tissue</a:t>
            </a:r>
          </a:p>
        </p:txBody>
      </p:sp>
    </p:spTree>
    <p:extLst>
      <p:ext uri="{BB962C8B-B14F-4D97-AF65-F5344CB8AC3E}">
        <p14:creationId xmlns:p14="http://schemas.microsoft.com/office/powerpoint/2010/main" val="10673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B27C-326A-3DE9-9C23-3CF3DA46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Applying the hypergeometric test to gene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7CAB-42BC-9023-63AF-3F203446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90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question: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my differential gene list, how likely is it to see (at least) a specific number of genes belonging to a certain category?  </a:t>
            </a:r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4DFDB03D-9B52-6E73-5D0A-3B8ACA092DB1}"/>
              </a:ext>
            </a:extLst>
          </p:cNvPr>
          <p:cNvSpPr/>
          <p:nvPr/>
        </p:nvSpPr>
        <p:spPr>
          <a:xfrm>
            <a:off x="754324" y="2971538"/>
            <a:ext cx="2121763" cy="2352582"/>
          </a:xfrm>
          <a:prstGeom prst="flowChartManualOperation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EE5017-C7AE-8047-D85B-1ED3AFE0C015}"/>
              </a:ext>
            </a:extLst>
          </p:cNvPr>
          <p:cNvSpPr/>
          <p:nvPr/>
        </p:nvSpPr>
        <p:spPr>
          <a:xfrm>
            <a:off x="1189329" y="495836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55665C-7638-10B2-E72B-83BC1F683B20}"/>
              </a:ext>
            </a:extLst>
          </p:cNvPr>
          <p:cNvSpPr/>
          <p:nvPr/>
        </p:nvSpPr>
        <p:spPr>
          <a:xfrm>
            <a:off x="1389817" y="467427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03B926-A057-640F-0B29-C518469F565F}"/>
              </a:ext>
            </a:extLst>
          </p:cNvPr>
          <p:cNvSpPr/>
          <p:nvPr/>
        </p:nvSpPr>
        <p:spPr>
          <a:xfrm>
            <a:off x="1252952" y="424815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810E68-F145-C2A6-0A73-729C526F0B4B}"/>
              </a:ext>
            </a:extLst>
          </p:cNvPr>
          <p:cNvSpPr/>
          <p:nvPr/>
        </p:nvSpPr>
        <p:spPr>
          <a:xfrm>
            <a:off x="1797449" y="453223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E2A4F-8CF0-4EF6-D111-F783D1003E2F}"/>
              </a:ext>
            </a:extLst>
          </p:cNvPr>
          <p:cNvSpPr/>
          <p:nvPr/>
        </p:nvSpPr>
        <p:spPr>
          <a:xfrm>
            <a:off x="1728647" y="404763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0A471D-ECAA-4A12-3088-0E7C1B4B5190}"/>
              </a:ext>
            </a:extLst>
          </p:cNvPr>
          <p:cNvSpPr/>
          <p:nvPr/>
        </p:nvSpPr>
        <p:spPr>
          <a:xfrm>
            <a:off x="968867" y="332575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6422C8-7D2B-7B3E-EF52-FEFFEE4F3AB3}"/>
              </a:ext>
            </a:extLst>
          </p:cNvPr>
          <p:cNvSpPr/>
          <p:nvPr/>
        </p:nvSpPr>
        <p:spPr>
          <a:xfrm>
            <a:off x="1162695" y="3710104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2D5357-7C04-CED9-EA04-ACC5C9C449E4}"/>
              </a:ext>
            </a:extLst>
          </p:cNvPr>
          <p:cNvSpPr/>
          <p:nvPr/>
        </p:nvSpPr>
        <p:spPr>
          <a:xfrm>
            <a:off x="1486360" y="382202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4B2B01-E43A-82FC-ACC8-DFE25DB0C674}"/>
              </a:ext>
            </a:extLst>
          </p:cNvPr>
          <p:cNvSpPr/>
          <p:nvPr/>
        </p:nvSpPr>
        <p:spPr>
          <a:xfrm>
            <a:off x="1389817" y="317921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8CCEF-6850-4A0C-1140-2D22B1778FDE}"/>
              </a:ext>
            </a:extLst>
          </p:cNvPr>
          <p:cNvSpPr/>
          <p:nvPr/>
        </p:nvSpPr>
        <p:spPr>
          <a:xfrm>
            <a:off x="1788202" y="318098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45C013-6FA9-C859-3024-66446AD0CCFB}"/>
              </a:ext>
            </a:extLst>
          </p:cNvPr>
          <p:cNvSpPr/>
          <p:nvPr/>
        </p:nvSpPr>
        <p:spPr>
          <a:xfrm>
            <a:off x="1673902" y="498144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495612-BED3-6791-5B9A-445221F48894}"/>
              </a:ext>
            </a:extLst>
          </p:cNvPr>
          <p:cNvSpPr/>
          <p:nvPr/>
        </p:nvSpPr>
        <p:spPr>
          <a:xfrm>
            <a:off x="1990909" y="4947704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FBF76-FB34-4BE6-1B99-90B7D3157393}"/>
              </a:ext>
            </a:extLst>
          </p:cNvPr>
          <p:cNvSpPr/>
          <p:nvPr/>
        </p:nvSpPr>
        <p:spPr>
          <a:xfrm>
            <a:off x="2167352" y="457128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4FD3BB-043E-2759-4D6D-7D80D277C4E7}"/>
              </a:ext>
            </a:extLst>
          </p:cNvPr>
          <p:cNvSpPr/>
          <p:nvPr/>
        </p:nvSpPr>
        <p:spPr>
          <a:xfrm>
            <a:off x="1569588" y="431111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BA3743-2CB8-5EA0-3FF8-A90D5809349D}"/>
              </a:ext>
            </a:extLst>
          </p:cNvPr>
          <p:cNvSpPr/>
          <p:nvPr/>
        </p:nvSpPr>
        <p:spPr>
          <a:xfrm>
            <a:off x="2095960" y="421973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B64F69-5F30-A860-21AD-9374067B1C87}"/>
              </a:ext>
            </a:extLst>
          </p:cNvPr>
          <p:cNvSpPr/>
          <p:nvPr/>
        </p:nvSpPr>
        <p:spPr>
          <a:xfrm>
            <a:off x="1042847" y="3987083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C3A0AD-F7F1-9348-D2E3-D3649A67AB77}"/>
              </a:ext>
            </a:extLst>
          </p:cNvPr>
          <p:cNvSpPr/>
          <p:nvPr/>
        </p:nvSpPr>
        <p:spPr>
          <a:xfrm>
            <a:off x="1541478" y="348638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8FA7FC-E467-B0EC-46BE-B3C0F5D8141A}"/>
              </a:ext>
            </a:extLst>
          </p:cNvPr>
          <p:cNvSpPr/>
          <p:nvPr/>
        </p:nvSpPr>
        <p:spPr>
          <a:xfrm>
            <a:off x="1877348" y="3713706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089E85-94C6-6402-F0D3-A8E894C50533}"/>
              </a:ext>
            </a:extLst>
          </p:cNvPr>
          <p:cNvSpPr/>
          <p:nvPr/>
        </p:nvSpPr>
        <p:spPr>
          <a:xfrm>
            <a:off x="2283871" y="3909204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41CC32-3F24-4C55-64AA-D2CC43A2C7B2}"/>
              </a:ext>
            </a:extLst>
          </p:cNvPr>
          <p:cNvSpPr/>
          <p:nvPr/>
        </p:nvSpPr>
        <p:spPr>
          <a:xfrm>
            <a:off x="2104837" y="335060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4AFBED-4578-00CF-F34A-87893D2176B9}"/>
              </a:ext>
            </a:extLst>
          </p:cNvPr>
          <p:cNvSpPr/>
          <p:nvPr/>
        </p:nvSpPr>
        <p:spPr>
          <a:xfrm>
            <a:off x="2348419" y="3557650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A5DAF3-CB19-8FD2-EEB0-1D4FB7A0A2CA}"/>
              </a:ext>
            </a:extLst>
          </p:cNvPr>
          <p:cNvSpPr/>
          <p:nvPr/>
        </p:nvSpPr>
        <p:spPr>
          <a:xfrm>
            <a:off x="2419068" y="317477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BECA19-6057-B4EC-AEEA-C82E12C9D5CB}"/>
              </a:ext>
            </a:extLst>
          </p:cNvPr>
          <p:cNvSpPr/>
          <p:nvPr/>
        </p:nvSpPr>
        <p:spPr>
          <a:xfrm>
            <a:off x="1098517" y="306076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EB5F351-45AD-46A9-6043-2B22BAED31C4}"/>
              </a:ext>
            </a:extLst>
          </p:cNvPr>
          <p:cNvSpPr/>
          <p:nvPr/>
        </p:nvSpPr>
        <p:spPr>
          <a:xfrm>
            <a:off x="470238" y="5851232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8A9B41-AE31-3326-2E0C-D127F2A3D19A}"/>
              </a:ext>
            </a:extLst>
          </p:cNvPr>
          <p:cNvSpPr/>
          <p:nvPr/>
        </p:nvSpPr>
        <p:spPr>
          <a:xfrm>
            <a:off x="470239" y="544474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37EB-642E-05B2-119F-9811F013861D}"/>
              </a:ext>
            </a:extLst>
          </p:cNvPr>
          <p:cNvSpPr txBox="1"/>
          <p:nvPr/>
        </p:nvSpPr>
        <p:spPr>
          <a:xfrm>
            <a:off x="802508" y="5400081"/>
            <a:ext cx="265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 set of interest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D9067D-E1F0-5ACC-9A98-6D0C3E621366}"/>
              </a:ext>
            </a:extLst>
          </p:cNvPr>
          <p:cNvSpPr txBox="1"/>
          <p:nvPr/>
        </p:nvSpPr>
        <p:spPr>
          <a:xfrm>
            <a:off x="758483" y="5835416"/>
            <a:ext cx="307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(“background”) genes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8C5B6BC-F6CC-20AE-BC7A-9D95329FECE3}"/>
              </a:ext>
            </a:extLst>
          </p:cNvPr>
          <p:cNvCxnSpPr>
            <a:cxnSpLocks/>
          </p:cNvCxnSpPr>
          <p:nvPr/>
        </p:nvCxnSpPr>
        <p:spPr>
          <a:xfrm>
            <a:off x="2956908" y="3126167"/>
            <a:ext cx="712062" cy="66539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C8A00F-2360-EF49-FA95-783F81F41631}"/>
              </a:ext>
            </a:extLst>
          </p:cNvPr>
          <p:cNvSpPr/>
          <p:nvPr/>
        </p:nvSpPr>
        <p:spPr>
          <a:xfrm>
            <a:off x="3808461" y="3368436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168AF6-6B2F-8C28-674E-D3628A0CCD9C}"/>
              </a:ext>
            </a:extLst>
          </p:cNvPr>
          <p:cNvSpPr/>
          <p:nvPr/>
        </p:nvSpPr>
        <p:spPr>
          <a:xfrm>
            <a:off x="4372187" y="309210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8C1975-DCE0-7539-056C-617B51918E28}"/>
              </a:ext>
            </a:extLst>
          </p:cNvPr>
          <p:cNvSpPr/>
          <p:nvPr/>
        </p:nvSpPr>
        <p:spPr>
          <a:xfrm>
            <a:off x="4854535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ACA668-7B7F-124F-BB61-888A6AEA5FAD}"/>
              </a:ext>
            </a:extLst>
          </p:cNvPr>
          <p:cNvSpPr/>
          <p:nvPr/>
        </p:nvSpPr>
        <p:spPr>
          <a:xfrm>
            <a:off x="3889839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A6105AD-3E90-635F-E962-DE8AD42BC6B4}"/>
              </a:ext>
            </a:extLst>
          </p:cNvPr>
          <p:cNvSpPr/>
          <p:nvPr/>
        </p:nvSpPr>
        <p:spPr>
          <a:xfrm>
            <a:off x="5336883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D8E7936-B09E-82E4-8E5A-AB1D4342EB92}"/>
              </a:ext>
            </a:extLst>
          </p:cNvPr>
          <p:cNvSpPr/>
          <p:nvPr/>
        </p:nvSpPr>
        <p:spPr>
          <a:xfrm>
            <a:off x="5819229" y="309210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38D1C0-0E7F-9219-3C37-E5619364C6FD}"/>
              </a:ext>
            </a:extLst>
          </p:cNvPr>
          <p:cNvSpPr/>
          <p:nvPr/>
        </p:nvSpPr>
        <p:spPr>
          <a:xfrm>
            <a:off x="3820310" y="3968224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9E5A8D-14C6-A775-10FE-9A9BCE81752B}"/>
              </a:ext>
            </a:extLst>
          </p:cNvPr>
          <p:cNvSpPr/>
          <p:nvPr/>
        </p:nvSpPr>
        <p:spPr>
          <a:xfrm>
            <a:off x="4384036" y="36918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F9E87-1271-A17D-57F7-320C1803EE66}"/>
              </a:ext>
            </a:extLst>
          </p:cNvPr>
          <p:cNvSpPr/>
          <p:nvPr/>
        </p:nvSpPr>
        <p:spPr>
          <a:xfrm>
            <a:off x="4866384" y="3691889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D900B4C-6901-9C5D-40D8-DB3708C3E3EA}"/>
              </a:ext>
            </a:extLst>
          </p:cNvPr>
          <p:cNvSpPr/>
          <p:nvPr/>
        </p:nvSpPr>
        <p:spPr>
          <a:xfrm>
            <a:off x="3901688" y="3691889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A426CF-AE6A-DAD3-7E8B-E982D271AC1F}"/>
              </a:ext>
            </a:extLst>
          </p:cNvPr>
          <p:cNvSpPr/>
          <p:nvPr/>
        </p:nvSpPr>
        <p:spPr>
          <a:xfrm>
            <a:off x="5348732" y="371908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76893C-67F2-9A31-D790-CB7C56CB7AA8}"/>
              </a:ext>
            </a:extLst>
          </p:cNvPr>
          <p:cNvSpPr/>
          <p:nvPr/>
        </p:nvSpPr>
        <p:spPr>
          <a:xfrm>
            <a:off x="5831078" y="3719080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1BA5E9-396A-5951-52F5-55167471F43A}"/>
              </a:ext>
            </a:extLst>
          </p:cNvPr>
          <p:cNvSpPr/>
          <p:nvPr/>
        </p:nvSpPr>
        <p:spPr>
          <a:xfrm>
            <a:off x="3820310" y="4595203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EC6E12-88BB-ED03-385C-DE7C6FA85A91}"/>
              </a:ext>
            </a:extLst>
          </p:cNvPr>
          <p:cNvSpPr/>
          <p:nvPr/>
        </p:nvSpPr>
        <p:spPr>
          <a:xfrm>
            <a:off x="4384036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F363E5D-46E7-3B3F-BD3A-4C7F1EE05041}"/>
              </a:ext>
            </a:extLst>
          </p:cNvPr>
          <p:cNvSpPr/>
          <p:nvPr/>
        </p:nvSpPr>
        <p:spPr>
          <a:xfrm>
            <a:off x="4866384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D44A0DA-A44B-9F8E-0526-63417244FB1D}"/>
              </a:ext>
            </a:extLst>
          </p:cNvPr>
          <p:cNvSpPr/>
          <p:nvPr/>
        </p:nvSpPr>
        <p:spPr>
          <a:xfrm>
            <a:off x="3901688" y="431886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0138F5-6A9B-554A-E9C5-65B5A26D3730}"/>
              </a:ext>
            </a:extLst>
          </p:cNvPr>
          <p:cNvSpPr/>
          <p:nvPr/>
        </p:nvSpPr>
        <p:spPr>
          <a:xfrm>
            <a:off x="5348732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0FAB3B-9D15-9D7C-BDCA-786FD9B28AD4}"/>
              </a:ext>
            </a:extLst>
          </p:cNvPr>
          <p:cNvSpPr/>
          <p:nvPr/>
        </p:nvSpPr>
        <p:spPr>
          <a:xfrm>
            <a:off x="5831078" y="431886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9FDF7D-C3EB-472E-088D-B0B2598A3630}"/>
              </a:ext>
            </a:extLst>
          </p:cNvPr>
          <p:cNvSpPr/>
          <p:nvPr/>
        </p:nvSpPr>
        <p:spPr>
          <a:xfrm>
            <a:off x="3820310" y="5222182"/>
            <a:ext cx="2399930" cy="11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347B088-7349-9C3A-5210-0E544E3C18E8}"/>
              </a:ext>
            </a:extLst>
          </p:cNvPr>
          <p:cNvSpPr/>
          <p:nvPr/>
        </p:nvSpPr>
        <p:spPr>
          <a:xfrm>
            <a:off x="4384036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075504A-D14A-F310-3405-F175F4BC874A}"/>
              </a:ext>
            </a:extLst>
          </p:cNvPr>
          <p:cNvSpPr/>
          <p:nvPr/>
        </p:nvSpPr>
        <p:spPr>
          <a:xfrm>
            <a:off x="4866384" y="494584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FF9387-DBE0-4F02-7B48-53E87E41A794}"/>
              </a:ext>
            </a:extLst>
          </p:cNvPr>
          <p:cNvSpPr/>
          <p:nvPr/>
        </p:nvSpPr>
        <p:spPr>
          <a:xfrm>
            <a:off x="3901688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A8F009-4511-351E-5C6E-36EB1240E03A}"/>
              </a:ext>
            </a:extLst>
          </p:cNvPr>
          <p:cNvSpPr/>
          <p:nvPr/>
        </p:nvSpPr>
        <p:spPr>
          <a:xfrm>
            <a:off x="5348732" y="4945847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CD714E-29FB-5BB6-7A4B-B4FFB9FCEF45}"/>
              </a:ext>
            </a:extLst>
          </p:cNvPr>
          <p:cNvSpPr/>
          <p:nvPr/>
        </p:nvSpPr>
        <p:spPr>
          <a:xfrm>
            <a:off x="5831078" y="4945847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51D99D-12AC-F967-08EE-E59FF300D011}"/>
              </a:ext>
            </a:extLst>
          </p:cNvPr>
          <p:cNvSpPr txBox="1"/>
          <p:nvPr/>
        </p:nvSpPr>
        <p:spPr>
          <a:xfrm>
            <a:off x="7471084" y="4119159"/>
            <a:ext cx="4544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DEG list has 5 genes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of these genes belong to the set of interest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 picked 5 genes randomly (instead of by DE), how likely would I be to get 4 or more genes from the set of interest?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9244FF6-A28F-33B2-0729-A4E6CA5BB4D2}"/>
              </a:ext>
            </a:extLst>
          </p:cNvPr>
          <p:cNvSpPr/>
          <p:nvPr/>
        </p:nvSpPr>
        <p:spPr>
          <a:xfrm>
            <a:off x="8356036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DEC86E-BDB7-DB4B-6DAE-E65E3BAB5CBB}"/>
              </a:ext>
            </a:extLst>
          </p:cNvPr>
          <p:cNvSpPr/>
          <p:nvPr/>
        </p:nvSpPr>
        <p:spPr>
          <a:xfrm>
            <a:off x="8838384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F90B4DB-758F-C7A5-8124-2B258EA186F8}"/>
              </a:ext>
            </a:extLst>
          </p:cNvPr>
          <p:cNvSpPr/>
          <p:nvPr/>
        </p:nvSpPr>
        <p:spPr>
          <a:xfrm>
            <a:off x="7873688" y="3736371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31F059-ADC3-814C-6014-CA8DCB0BB04F}"/>
              </a:ext>
            </a:extLst>
          </p:cNvPr>
          <p:cNvSpPr/>
          <p:nvPr/>
        </p:nvSpPr>
        <p:spPr>
          <a:xfrm>
            <a:off x="9320732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AA2F976-638A-7B55-1BA0-68DEC893CDAA}"/>
              </a:ext>
            </a:extLst>
          </p:cNvPr>
          <p:cNvSpPr/>
          <p:nvPr/>
        </p:nvSpPr>
        <p:spPr>
          <a:xfrm>
            <a:off x="9803078" y="3736371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6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6" grpId="0"/>
      <p:bldP spid="37" grpId="0"/>
      <p:bldP spid="28" grpId="0" animBg="1"/>
      <p:bldP spid="31" grpId="0" animBg="1"/>
      <p:bldP spid="32" grpId="0" animBg="1"/>
      <p:bldP spid="33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9F87-4401-0D1D-8A6F-0F451167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1686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Group exercise: hypergeometric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47CF51-A944-5790-7613-CC2CC477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74691"/>
              </p:ext>
            </p:extLst>
          </p:nvPr>
        </p:nvGraphicFramePr>
        <p:xfrm>
          <a:off x="1214339" y="1841517"/>
          <a:ext cx="32512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32397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2477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56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4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09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77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5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2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9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56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6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D89D-2AC1-F238-32F9-6CB77341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02" y="964645"/>
            <a:ext cx="10608925" cy="714790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Calculating the hypergeometric test p-value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23BB6-37B7-D46E-D8F6-6F7CA593E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0139"/>
                <a:ext cx="10515600" cy="42461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General Formula: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𝑑𝑟𝑎𝑤𝑖𝑛𝑔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𝑏𝑎𝑙𝑙𝑠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𝑡𝑟𝑖𝑒𝑠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number of green balls drawn 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 = total number of balls drawn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total number of red balls in the jar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= total number of black balls in the jar</a:t>
                </a:r>
              </a:p>
              <a:p>
                <a:pPr marL="1371600" lvl="3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Brackets indicate the binomial coefficient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terms of genes: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number of genes from a gene set in your DEG list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 = total number of DEGs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 = total number of genes in the gene set</a:t>
                </a:r>
              </a:p>
              <a:p>
                <a:pPr marL="914400" lvl="2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= total number of genes in the genome that are not in the gene set(“background”)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 in R (for your reference)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phyper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(g, G, B, T,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lower.tail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=FALSE)    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our example:   g = 4,    G = 6,    B = 17,   T = 5</a:t>
                </a:r>
              </a:p>
              <a:p>
                <a:pPr marL="457200" lvl="1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phyper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(4,6,17,5,lower.tail=FALSE)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0.000178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323BB6-37B7-D46E-D8F6-6F7CA593E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0139"/>
                <a:ext cx="10515600" cy="4246138"/>
              </a:xfrm>
              <a:blipFill>
                <a:blip r:embed="rId2"/>
                <a:stretch>
                  <a:fillRect l="-174" t="-1724" b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9237285-0A68-248C-D79F-70F16EC612BA}"/>
              </a:ext>
            </a:extLst>
          </p:cNvPr>
          <p:cNvGrpSpPr/>
          <p:nvPr/>
        </p:nvGrpSpPr>
        <p:grpSpPr>
          <a:xfrm>
            <a:off x="9828647" y="2114147"/>
            <a:ext cx="2121763" cy="2352582"/>
            <a:chOff x="754324" y="3561717"/>
            <a:chExt cx="2121763" cy="2352582"/>
          </a:xfrm>
        </p:grpSpPr>
        <p:sp>
          <p:nvSpPr>
            <p:cNvPr id="31" name="Flowchart: Manual Operation 30">
              <a:extLst>
                <a:ext uri="{FF2B5EF4-FFF2-40B4-BE49-F238E27FC236}">
                  <a16:creationId xmlns:a16="http://schemas.microsoft.com/office/drawing/2014/main" id="{182C0A41-92EC-BF11-92B0-3E3329E8899C}"/>
                </a:ext>
              </a:extLst>
            </p:cNvPr>
            <p:cNvSpPr/>
            <p:nvPr/>
          </p:nvSpPr>
          <p:spPr>
            <a:xfrm>
              <a:off x="754324" y="3561717"/>
              <a:ext cx="2121763" cy="2352582"/>
            </a:xfrm>
            <a:prstGeom prst="flowChartManualOperation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6E8DE3-60C6-757C-9AB3-0127584C9D30}"/>
                </a:ext>
              </a:extLst>
            </p:cNvPr>
            <p:cNvSpPr/>
            <p:nvPr/>
          </p:nvSpPr>
          <p:spPr>
            <a:xfrm>
              <a:off x="1189329" y="554854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4F01A1F-CD88-DEA1-05D1-A78339BC8C1B}"/>
                </a:ext>
              </a:extLst>
            </p:cNvPr>
            <p:cNvSpPr/>
            <p:nvPr/>
          </p:nvSpPr>
          <p:spPr>
            <a:xfrm>
              <a:off x="1389817" y="526445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8F8F095-A587-BA82-2C3D-F198FE9362D6}"/>
                </a:ext>
              </a:extLst>
            </p:cNvPr>
            <p:cNvSpPr/>
            <p:nvPr/>
          </p:nvSpPr>
          <p:spPr>
            <a:xfrm>
              <a:off x="1252952" y="4838330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39CA21-B926-890D-DCF5-6B387B6AC9D9}"/>
                </a:ext>
              </a:extLst>
            </p:cNvPr>
            <p:cNvSpPr/>
            <p:nvPr/>
          </p:nvSpPr>
          <p:spPr>
            <a:xfrm>
              <a:off x="1797449" y="5122415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7967250-0217-955D-9FC9-4089C632458B}"/>
                </a:ext>
              </a:extLst>
            </p:cNvPr>
            <p:cNvSpPr/>
            <p:nvPr/>
          </p:nvSpPr>
          <p:spPr>
            <a:xfrm>
              <a:off x="1728647" y="4637810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3E5C26-CC58-A4B8-03E2-1C01555D544C}"/>
                </a:ext>
              </a:extLst>
            </p:cNvPr>
            <p:cNvSpPr/>
            <p:nvPr/>
          </p:nvSpPr>
          <p:spPr>
            <a:xfrm>
              <a:off x="968867" y="391593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E88D265-093B-0F39-C800-B9EEDDB008B3}"/>
                </a:ext>
              </a:extLst>
            </p:cNvPr>
            <p:cNvSpPr/>
            <p:nvPr/>
          </p:nvSpPr>
          <p:spPr>
            <a:xfrm>
              <a:off x="1162695" y="4300283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8467F-7C4B-851C-77EE-1F4FC6070A04}"/>
                </a:ext>
              </a:extLst>
            </p:cNvPr>
            <p:cNvSpPr/>
            <p:nvPr/>
          </p:nvSpPr>
          <p:spPr>
            <a:xfrm>
              <a:off x="1486360" y="441220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6913B86-E346-08F3-E635-54DF3322D04F}"/>
                </a:ext>
              </a:extLst>
            </p:cNvPr>
            <p:cNvSpPr/>
            <p:nvPr/>
          </p:nvSpPr>
          <p:spPr>
            <a:xfrm>
              <a:off x="1389817" y="3769396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4FA4EA-9AEC-C90B-5138-0C6D5024AAF0}"/>
                </a:ext>
              </a:extLst>
            </p:cNvPr>
            <p:cNvSpPr/>
            <p:nvPr/>
          </p:nvSpPr>
          <p:spPr>
            <a:xfrm>
              <a:off x="1788202" y="3771168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462E946-0250-AFC3-813B-7CF0CE4CFA57}"/>
                </a:ext>
              </a:extLst>
            </p:cNvPr>
            <p:cNvSpPr/>
            <p:nvPr/>
          </p:nvSpPr>
          <p:spPr>
            <a:xfrm>
              <a:off x="1673902" y="557162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42168F-0FD5-52A4-6281-51B8883F329C}"/>
                </a:ext>
              </a:extLst>
            </p:cNvPr>
            <p:cNvSpPr/>
            <p:nvPr/>
          </p:nvSpPr>
          <p:spPr>
            <a:xfrm>
              <a:off x="1990909" y="5537883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C19FD59-C02C-0C21-3611-71884479A096}"/>
                </a:ext>
              </a:extLst>
            </p:cNvPr>
            <p:cNvSpPr/>
            <p:nvPr/>
          </p:nvSpPr>
          <p:spPr>
            <a:xfrm>
              <a:off x="2167352" y="5161467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7C15938-1C51-5AF8-183C-04D02C084CAE}"/>
                </a:ext>
              </a:extLst>
            </p:cNvPr>
            <p:cNvSpPr/>
            <p:nvPr/>
          </p:nvSpPr>
          <p:spPr>
            <a:xfrm>
              <a:off x="1569588" y="4901297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80B51-D871-6EA0-ACEC-480BAF0EAAB6}"/>
                </a:ext>
              </a:extLst>
            </p:cNvPr>
            <p:cNvSpPr/>
            <p:nvPr/>
          </p:nvSpPr>
          <p:spPr>
            <a:xfrm>
              <a:off x="2095960" y="480991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B0C3EBE-14B9-DD1B-9D76-2FC2B5BB35AD}"/>
                </a:ext>
              </a:extLst>
            </p:cNvPr>
            <p:cNvSpPr/>
            <p:nvPr/>
          </p:nvSpPr>
          <p:spPr>
            <a:xfrm>
              <a:off x="1042847" y="4577262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08A7FE-C8A0-2EF8-52D0-1FDCC20B0CF4}"/>
                </a:ext>
              </a:extLst>
            </p:cNvPr>
            <p:cNvSpPr/>
            <p:nvPr/>
          </p:nvSpPr>
          <p:spPr>
            <a:xfrm>
              <a:off x="1541478" y="4076560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248026-5B21-4551-EF00-B98A6658E211}"/>
                </a:ext>
              </a:extLst>
            </p:cNvPr>
            <p:cNvSpPr/>
            <p:nvPr/>
          </p:nvSpPr>
          <p:spPr>
            <a:xfrm>
              <a:off x="1877348" y="4303885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822E2F-B735-A1C4-7BB5-44564649901E}"/>
                </a:ext>
              </a:extLst>
            </p:cNvPr>
            <p:cNvSpPr/>
            <p:nvPr/>
          </p:nvSpPr>
          <p:spPr>
            <a:xfrm>
              <a:off x="2283871" y="4499383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1EFBCC4-E66B-276A-552F-1735024E8B2F}"/>
                </a:ext>
              </a:extLst>
            </p:cNvPr>
            <p:cNvSpPr/>
            <p:nvPr/>
          </p:nvSpPr>
          <p:spPr>
            <a:xfrm>
              <a:off x="2104837" y="3940786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4313134-9CAD-403E-D513-0B3D04C94B1B}"/>
                </a:ext>
              </a:extLst>
            </p:cNvPr>
            <p:cNvSpPr/>
            <p:nvPr/>
          </p:nvSpPr>
          <p:spPr>
            <a:xfrm>
              <a:off x="2348419" y="4147829"/>
              <a:ext cx="284085" cy="28408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ABA4F5-C6B3-2CFF-D46B-22431B5798A2}"/>
                </a:ext>
              </a:extLst>
            </p:cNvPr>
            <p:cNvSpPr/>
            <p:nvPr/>
          </p:nvSpPr>
          <p:spPr>
            <a:xfrm>
              <a:off x="2419068" y="3764957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6101AC-0C2D-B5A5-8AD8-43F058FFA31B}"/>
                </a:ext>
              </a:extLst>
            </p:cNvPr>
            <p:cNvSpPr/>
            <p:nvPr/>
          </p:nvSpPr>
          <p:spPr>
            <a:xfrm>
              <a:off x="1098517" y="3650941"/>
              <a:ext cx="284085" cy="2840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525D4AB5-AAB2-B3A0-44B5-26FDB38E783B}"/>
              </a:ext>
            </a:extLst>
          </p:cNvPr>
          <p:cNvSpPr/>
          <p:nvPr/>
        </p:nvSpPr>
        <p:spPr>
          <a:xfrm>
            <a:off x="9766912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FA5A04-1AB1-CEDF-0B63-2C952442F3BA}"/>
              </a:ext>
            </a:extLst>
          </p:cNvPr>
          <p:cNvSpPr/>
          <p:nvPr/>
        </p:nvSpPr>
        <p:spPr>
          <a:xfrm>
            <a:off x="10249260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26D1529-48B5-9E91-F7EA-99115EB2DF12}"/>
              </a:ext>
            </a:extLst>
          </p:cNvPr>
          <p:cNvSpPr/>
          <p:nvPr/>
        </p:nvSpPr>
        <p:spPr>
          <a:xfrm>
            <a:off x="9284564" y="5107448"/>
            <a:ext cx="284085" cy="284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FE2523-55F4-4017-06A0-900C0F4C4510}"/>
              </a:ext>
            </a:extLst>
          </p:cNvPr>
          <p:cNvSpPr/>
          <p:nvPr/>
        </p:nvSpPr>
        <p:spPr>
          <a:xfrm>
            <a:off x="10731608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2003A96-A097-77B7-AD55-EAD76DB694F8}"/>
              </a:ext>
            </a:extLst>
          </p:cNvPr>
          <p:cNvSpPr/>
          <p:nvPr/>
        </p:nvSpPr>
        <p:spPr>
          <a:xfrm>
            <a:off x="11213954" y="5107448"/>
            <a:ext cx="284085" cy="2840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7374A5-1261-98C4-D865-2A0E15D7BBC3}"/>
              </a:ext>
            </a:extLst>
          </p:cNvPr>
          <p:cNvSpPr/>
          <p:nvPr/>
        </p:nvSpPr>
        <p:spPr>
          <a:xfrm>
            <a:off x="9164854" y="5392413"/>
            <a:ext cx="2399930" cy="26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EE6F-B8EF-26B4-45C2-1F9C99C3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Exercise: using DAVID to assess gene set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77966-2BED-3B8B-5502-A3B81631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and open upregulated in SD5 gene list in a text editor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to DAVID website:</a:t>
            </a:r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https://david.ncifcrf.gov/tools.jsp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8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6AD4-783F-5BD9-B0A3-CAF5B92D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Gene set enrichment analysis overview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F4CA5B-BDB0-E6D8-504E-16648590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140684"/>
            <a:ext cx="6417538" cy="338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7865C-EB84-6D8C-C730-7BAA6C9D43B3}"/>
              </a:ext>
            </a:extLst>
          </p:cNvPr>
          <p:cNvSpPr txBox="1"/>
          <p:nvPr/>
        </p:nvSpPr>
        <p:spPr>
          <a:xfrm>
            <a:off x="0" y="5617306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Subramanian et al. (2005)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AB0BA-06C3-1CF0-68B5-DBD16B3534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0929" y="3832808"/>
            <a:ext cx="4884846" cy="2484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7FC060-0990-06B3-174F-D994887830B5}"/>
              </a:ext>
            </a:extLst>
          </p:cNvPr>
          <p:cNvSpPr txBox="1"/>
          <p:nvPr/>
        </p:nvSpPr>
        <p:spPr>
          <a:xfrm>
            <a:off x="7750946" y="2840526"/>
            <a:ext cx="4441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https://www.gsea-msigdb.org/gsea/msigdb</a:t>
            </a:r>
          </a:p>
        </p:txBody>
      </p:sp>
    </p:spTree>
    <p:extLst>
      <p:ext uri="{BB962C8B-B14F-4D97-AF65-F5344CB8AC3E}">
        <p14:creationId xmlns:p14="http://schemas.microsoft.com/office/powerpoint/2010/main" val="38808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01F7-2B56-93F9-C587-90257665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Summary of over-representation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287B-3271-C533-182C-889C19A6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Functional annotation of a DEG set looks for over-representation of genes from functional categories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over-representation relies on the hypergeometric test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hypergeometric test can be used to calculate overlaps between any custom 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also known as the Fisher’s Exact test</a:t>
            </a:r>
          </a:p>
        </p:txBody>
      </p:sp>
    </p:spTree>
    <p:extLst>
      <p:ext uri="{BB962C8B-B14F-4D97-AF65-F5344CB8AC3E}">
        <p14:creationId xmlns:p14="http://schemas.microsoft.com/office/powerpoint/2010/main" val="368842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493827-BB96-46ED-C1EF-5285318F953B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 for molecular profiling of brain tissue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542859-3365-16E3-7928-055DB3FD61DC}"/>
              </a:ext>
            </a:extLst>
          </p:cNvPr>
          <p:cNvSpPr/>
          <p:nvPr/>
        </p:nvSpPr>
        <p:spPr>
          <a:xfrm>
            <a:off x="1278340" y="2038065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molecules do we want to measure?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DD696B-46CB-DB59-8727-9D7215EC6E27}"/>
              </a:ext>
            </a:extLst>
          </p:cNvPr>
          <p:cNvSpPr/>
          <p:nvPr/>
        </p:nvSpPr>
        <p:spPr>
          <a:xfrm>
            <a:off x="1235123" y="3808148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spatial resolution (if any) do we need?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E81F9D-80A7-991F-5341-DB425504E0C8}"/>
              </a:ext>
            </a:extLst>
          </p:cNvPr>
          <p:cNvSpPr/>
          <p:nvPr/>
        </p:nvSpPr>
        <p:spPr>
          <a:xfrm>
            <a:off x="4222142" y="2490502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degree of cellular resolution do we want?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012DA1-0DB6-D57A-C118-CA48927B57C9}"/>
              </a:ext>
            </a:extLst>
          </p:cNvPr>
          <p:cNvSpPr/>
          <p:nvPr/>
        </p:nvSpPr>
        <p:spPr>
          <a:xfrm>
            <a:off x="4222142" y="4434310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has the tissue been preserved?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8F249C-7E7F-A608-08E4-57E1ADA80415}"/>
              </a:ext>
            </a:extLst>
          </p:cNvPr>
          <p:cNvSpPr/>
          <p:nvPr/>
        </p:nvSpPr>
        <p:spPr>
          <a:xfrm>
            <a:off x="7209161" y="3613169"/>
            <a:ext cx="2169994" cy="1050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throughput/cost?</a:t>
            </a:r>
          </a:p>
        </p:txBody>
      </p:sp>
    </p:spTree>
    <p:extLst>
      <p:ext uri="{BB962C8B-B14F-4D97-AF65-F5344CB8AC3E}">
        <p14:creationId xmlns:p14="http://schemas.microsoft.com/office/powerpoint/2010/main" val="402922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668"/>
            <a:ext cx="9604342" cy="159090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Refresher – molecular profiling methods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6E3A1-C962-D192-C7DF-423610C2D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2678313" y="1826391"/>
            <a:ext cx="2374039" cy="175445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31D338-0680-7F2C-55F4-E101869EF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45457"/>
              </p:ext>
            </p:extLst>
          </p:nvPr>
        </p:nvGraphicFramePr>
        <p:xfrm>
          <a:off x="118281" y="3678576"/>
          <a:ext cx="10126639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662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442153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2544412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  <a:gridCol w="2544412">
                  <a:extLst>
                    <a:ext uri="{9D8B030D-6E8A-4147-A177-3AD203B41FA5}">
                      <a16:colId xmlns:a16="http://schemas.microsoft.com/office/drawing/2014/main" val="1942100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Microarray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~10,000 – 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Mostly (genome-wide selection of probes)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8376637-5135-D925-29EF-0F191723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6726299" y="1853835"/>
            <a:ext cx="1450758" cy="16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dna sequence&#10;&#10;Description automatically generated">
            <a:extLst>
              <a:ext uri="{FF2B5EF4-FFF2-40B4-BE49-F238E27FC236}">
                <a16:creationId xmlns:a16="http://schemas.microsoft.com/office/drawing/2014/main" id="{E1A24C3E-3340-B000-C783-2C477C4DC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9"/>
          <a:stretch/>
        </p:blipFill>
        <p:spPr>
          <a:xfrm>
            <a:off x="2078611" y="1846458"/>
            <a:ext cx="3752971" cy="4131010"/>
          </a:xfrm>
          <a:prstGeom prst="rect">
            <a:avLst/>
          </a:prstGeom>
        </p:spPr>
      </p:pic>
      <p:pic>
        <p:nvPicPr>
          <p:cNvPr id="5" name="Content Placeholder 4" descr="A diagram of dna sequence&#10;&#10;Description automatically generated">
            <a:extLst>
              <a:ext uri="{FF2B5EF4-FFF2-40B4-BE49-F238E27FC236}">
                <a16:creationId xmlns:a16="http://schemas.microsoft.com/office/drawing/2014/main" id="{E5BA0B27-F3AD-BA4B-4958-982479BCB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7"/>
          <a:stretch/>
        </p:blipFill>
        <p:spPr>
          <a:xfrm>
            <a:off x="6096000" y="1845734"/>
            <a:ext cx="4171350" cy="41774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CF2A7B-31BA-7CE3-E62A-A27117DF55EE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transcriptomics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2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90356D-A7BE-EE02-1AB7-3AD3D256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7" y="1781734"/>
            <a:ext cx="5796036" cy="4562114"/>
          </a:xfrm>
          <a:prstGeom prst="rect">
            <a:avLst/>
          </a:prstGeom>
        </p:spPr>
      </p:pic>
      <p:pic>
        <p:nvPicPr>
          <p:cNvPr id="6" name="Picture 2" descr="Image result for central dogma">
            <a:extLst>
              <a:ext uri="{FF2B5EF4-FFF2-40B4-BE49-F238E27FC236}">
                <a16:creationId xmlns:a16="http://schemas.microsoft.com/office/drawing/2014/main" id="{104DEA4E-1795-1921-9AEA-BE042ADF8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6560"/>
          <a:stretch/>
        </p:blipFill>
        <p:spPr bwMode="auto">
          <a:xfrm>
            <a:off x="195319" y="2233798"/>
            <a:ext cx="4287063" cy="25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683C3-CC89-147B-A99D-5F04B836EB7D}"/>
              </a:ext>
            </a:extLst>
          </p:cNvPr>
          <p:cNvSpPr txBox="1"/>
          <p:nvPr/>
        </p:nvSpPr>
        <p:spPr>
          <a:xfrm>
            <a:off x="10730893" y="5942017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Wikipedia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539213-376D-86CC-C9B7-C1B3C6D694F3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RNA-sequencing overview</a:t>
            </a:r>
          </a:p>
        </p:txBody>
      </p:sp>
    </p:spTree>
    <p:extLst>
      <p:ext uri="{BB962C8B-B14F-4D97-AF65-F5344CB8AC3E}">
        <p14:creationId xmlns:p14="http://schemas.microsoft.com/office/powerpoint/2010/main" val="56343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1C4DD-EA49-4EF7-8F58-D14C914DF451}"/>
              </a:ext>
            </a:extLst>
          </p:cNvPr>
          <p:cNvGrpSpPr/>
          <p:nvPr/>
        </p:nvGrpSpPr>
        <p:grpSpPr>
          <a:xfrm>
            <a:off x="1277308" y="2055678"/>
            <a:ext cx="3945254" cy="1928846"/>
            <a:chOff x="2144796" y="1020512"/>
            <a:chExt cx="4641014" cy="2269005"/>
          </a:xfrm>
        </p:grpSpPr>
        <p:pic>
          <p:nvPicPr>
            <p:cNvPr id="22" name="Picture 4" descr="http://www.wherecoolthingshappen.com/wp-content/uploads/2012/12/artofcleanup001.png">
              <a:extLst>
                <a:ext uri="{FF2B5EF4-FFF2-40B4-BE49-F238E27FC236}">
                  <a16:creationId xmlns:a16="http://schemas.microsoft.com/office/drawing/2014/main" id="{03145057-1094-4757-A62A-397283A16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96" y="1020512"/>
              <a:ext cx="45529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695F-DFE2-4ABA-BABE-24FE66845F0F}"/>
                </a:ext>
              </a:extLst>
            </p:cNvPr>
            <p:cNvSpPr txBox="1"/>
            <p:nvPr/>
          </p:nvSpPr>
          <p:spPr>
            <a:xfrm>
              <a:off x="4235115" y="2999874"/>
              <a:ext cx="2550695" cy="2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The Art of Clean Up</a:t>
              </a:r>
              <a:r>
                <a:rPr lang="en-US" sz="1000" dirty="0"/>
                <a:t>, </a:t>
              </a:r>
              <a:r>
                <a:rPr lang="en-US" sz="1000" dirty="0" err="1"/>
                <a:t>Ursus</a:t>
              </a:r>
              <a:r>
                <a:rPr lang="en-US" sz="1000" dirty="0"/>
                <a:t> </a:t>
              </a:r>
              <a:r>
                <a:rPr lang="en-US" sz="1000" dirty="0" err="1"/>
                <a:t>Wehrli</a:t>
              </a:r>
              <a:endParaRPr lang="en-US" sz="1000" i="1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FCD7961-1E04-4580-94FB-3690948C0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/>
          <a:stretch/>
        </p:blipFill>
        <p:spPr>
          <a:xfrm>
            <a:off x="6232958" y="4518979"/>
            <a:ext cx="3436949" cy="1597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E7A0A-D08A-4255-B389-6FBFE7A0C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91" y="4489181"/>
            <a:ext cx="2678061" cy="1657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6B0A6D-D6D2-1DC5-299B-1CCBBCA077B7}"/>
              </a:ext>
            </a:extLst>
          </p:cNvPr>
          <p:cNvSpPr txBox="1">
            <a:spLocks/>
          </p:cNvSpPr>
          <p:nvPr/>
        </p:nvSpPr>
        <p:spPr>
          <a:xfrm>
            <a:off x="1981200" y="6668"/>
            <a:ext cx="9604342" cy="159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measuring in RNA-seq?</a:t>
            </a:r>
            <a:endParaRPr lang="en-US" sz="3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7E001F-82C7-485B-BA2D-52228A4FE25E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D849FF-5FBF-414A-9F44-097B93536219}"/>
              </a:ext>
            </a:extLst>
          </p:cNvPr>
          <p:cNvSpPr/>
          <p:nvPr/>
        </p:nvSpPr>
        <p:spPr>
          <a:xfrm>
            <a:off x="235062" y="5633366"/>
            <a:ext cx="11073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7"/>
              </a:rPr>
              <a:t>http://master.bioconductor.org/packages/release/workflows/vignettes/rnaseqGene/inst/doc/rnaseqGene.html</a:t>
            </a:r>
            <a:endParaRPr lang="en-US" sz="1600" i="1" dirty="0"/>
          </a:p>
          <a:p>
            <a:r>
              <a:rPr lang="en-US" sz="1600" i="1" dirty="0"/>
              <a:t>(Michael Love, Simon Anders, Vladislav Kim, Wolfgang Huber)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63BCD3-27C1-1862-8807-61ED5DEC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39AD03-75A9-1A56-8A79-B4E8D9E90186}"/>
              </a:ext>
            </a:extLst>
          </p:cNvPr>
          <p:cNvSpPr txBox="1">
            <a:spLocks/>
          </p:cNvSpPr>
          <p:nvPr/>
        </p:nvSpPr>
        <p:spPr>
          <a:xfrm>
            <a:off x="1102936" y="351224"/>
            <a:ext cx="1020922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bulk RNA-seq – general workflow</a:t>
            </a:r>
          </a:p>
        </p:txBody>
      </p:sp>
    </p:spTree>
    <p:extLst>
      <p:ext uri="{BB962C8B-B14F-4D97-AF65-F5344CB8AC3E}">
        <p14:creationId xmlns:p14="http://schemas.microsoft.com/office/powerpoint/2010/main" val="26581411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1669</Words>
  <Application>Microsoft Office PowerPoint</Application>
  <PresentationFormat>Widescreen</PresentationFormat>
  <Paragraphs>263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Roboto</vt:lpstr>
      <vt:lpstr>Retrospect</vt:lpstr>
      <vt:lpstr>PowerPoint Presentation</vt:lpstr>
      <vt:lpstr>Introduction to bulk RNA-seq analysis </vt:lpstr>
      <vt:lpstr>PowerPoint Presentation</vt:lpstr>
      <vt:lpstr>PowerPoint Presentation</vt:lpstr>
      <vt:lpstr>Refresher – molecular profiling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bulk RNA-seq analysis</vt:lpstr>
      <vt:lpstr>Workshop Part 1 – Bulk RNA-seq differential expression workflow</vt:lpstr>
      <vt:lpstr>Part 2 - Experimental design and the challenges of confounders in “omics” data</vt:lpstr>
      <vt:lpstr>How can we account for confounders? Identify unwanted sources of variation </vt:lpstr>
      <vt:lpstr>Important considerations for overcoming challenges</vt:lpstr>
      <vt:lpstr>Proper accounting for confounders allows for reproducible results across microarray studies</vt:lpstr>
      <vt:lpstr>Statistical modelling for differential gene expression analysis</vt:lpstr>
      <vt:lpstr>Workshop Part 2 – Accounting for confounders in differential expression analysis</vt:lpstr>
      <vt:lpstr>Resources: References</vt:lpstr>
      <vt:lpstr>Resources: BioC manuals for packages we will use</vt:lpstr>
      <vt:lpstr>Part 3 - Downstream analysis with gene sets</vt:lpstr>
      <vt:lpstr>Two approaches to test for enrichment</vt:lpstr>
      <vt:lpstr>Hypergeometric distribution</vt:lpstr>
      <vt:lpstr>Applying the hypergeometric test to gene sets</vt:lpstr>
      <vt:lpstr>Group exercise: hypergeometric distribution</vt:lpstr>
      <vt:lpstr>Calculating the hypergeometric test p-value</vt:lpstr>
      <vt:lpstr>Exercise: using DAVID to assess gene set representation</vt:lpstr>
      <vt:lpstr>Gene set enrichment analysis overview</vt:lpstr>
      <vt:lpstr>Summary of over-representation analyses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Transcriptomic Data Analysis in Sleep and Circadian Biology</dc:title>
  <dc:creator>Menon, Vilas</dc:creator>
  <cp:lastModifiedBy>Menon, Vilas</cp:lastModifiedBy>
  <cp:revision>53</cp:revision>
  <dcterms:created xsi:type="dcterms:W3CDTF">2023-10-09T13:05:19Z</dcterms:created>
  <dcterms:modified xsi:type="dcterms:W3CDTF">2023-10-11T02:39:16Z</dcterms:modified>
</cp:coreProperties>
</file>